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</p:sldMasterIdLst>
  <p:notesMasterIdLst>
    <p:notesMasterId r:id="rId26"/>
  </p:notesMasterIdLst>
  <p:handoutMasterIdLst>
    <p:handoutMasterId r:id="rId27"/>
  </p:handoutMasterIdLst>
  <p:sldIdLst>
    <p:sldId id="291" r:id="rId2"/>
    <p:sldId id="292" r:id="rId3"/>
    <p:sldId id="286" r:id="rId4"/>
    <p:sldId id="301" r:id="rId5"/>
    <p:sldId id="281" r:id="rId6"/>
    <p:sldId id="288" r:id="rId7"/>
    <p:sldId id="289" r:id="rId8"/>
    <p:sldId id="282" r:id="rId9"/>
    <p:sldId id="290" r:id="rId10"/>
    <p:sldId id="264" r:id="rId11"/>
    <p:sldId id="265" r:id="rId12"/>
    <p:sldId id="266" r:id="rId13"/>
    <p:sldId id="296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2" r:id="rId24"/>
    <p:sldId id="303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6600"/>
    <a:srgbClr val="FF0000"/>
    <a:srgbClr val="CC41DF"/>
    <a:srgbClr val="008000"/>
    <a:srgbClr val="FF9900"/>
    <a:srgbClr val="FF0066"/>
    <a:srgbClr val="0000FF"/>
    <a:srgbClr val="0C3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30" autoAdjust="0"/>
    <p:restoredTop sz="95396" autoAdjust="0"/>
  </p:normalViewPr>
  <p:slideViewPr>
    <p:cSldViewPr snapToGrid="0">
      <p:cViewPr>
        <p:scale>
          <a:sx n="60" d="100"/>
          <a:sy n="60" d="100"/>
        </p:scale>
        <p:origin x="-1410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-2904" y="-86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09588"/>
          </a:xfrm>
          <a:prstGeom prst="rect">
            <a:avLst/>
          </a:prstGeom>
        </p:spPr>
        <p:txBody>
          <a:bodyPr vert="horz" wrap="square" lIns="98481" tIns="49240" rIns="98481" bIns="49240" numCol="1" anchor="t" anchorCtr="0" compatLnSpc="1">
            <a:prstTxWarp prst="textNoShape">
              <a:avLst/>
            </a:prstTxWarp>
          </a:bodyPr>
          <a:lstStyle>
            <a:lvl1pPr>
              <a:defRPr b="0" smtClean="0">
                <a:cs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09588"/>
          </a:xfrm>
          <a:prstGeom prst="rect">
            <a:avLst/>
          </a:prstGeom>
        </p:spPr>
        <p:txBody>
          <a:bodyPr vert="horz" wrap="square" lIns="98481" tIns="49240" rIns="98481" bIns="49240" numCol="1" anchor="t" anchorCtr="0" compatLnSpc="1">
            <a:prstTxWarp prst="textNoShape">
              <a:avLst/>
            </a:prstTxWarp>
          </a:bodyPr>
          <a:lstStyle>
            <a:lvl1pPr algn="r">
              <a:defRPr b="0" smtClean="0">
                <a:cs typeface="Calibri" pitchFamily="34" charset="0"/>
              </a:defRPr>
            </a:lvl1pPr>
          </a:lstStyle>
          <a:p>
            <a:pPr>
              <a:defRPr/>
            </a:pPr>
            <a:fld id="{3E000EBF-DCCF-4043-AB37-6495684B8729}" type="datetimeFigureOut">
              <a:rPr lang="en-US" altLang="zh-CN"/>
              <a:pPr>
                <a:defRPr/>
              </a:pPr>
              <a:t>6/5/2012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3438"/>
            <a:ext cx="3076575" cy="509587"/>
          </a:xfrm>
          <a:prstGeom prst="rect">
            <a:avLst/>
          </a:prstGeom>
        </p:spPr>
        <p:txBody>
          <a:bodyPr vert="horz" wrap="square" lIns="98481" tIns="49240" rIns="98481" bIns="49240" numCol="1" anchor="b" anchorCtr="0" compatLnSpc="1">
            <a:prstTxWarp prst="textNoShape">
              <a:avLst/>
            </a:prstTxWarp>
          </a:bodyPr>
          <a:lstStyle>
            <a:lvl1pPr>
              <a:defRPr b="0" smtClean="0">
                <a:cs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3438"/>
            <a:ext cx="3076575" cy="509587"/>
          </a:xfrm>
          <a:prstGeom prst="rect">
            <a:avLst/>
          </a:prstGeom>
        </p:spPr>
        <p:txBody>
          <a:bodyPr vert="horz" wrap="square" lIns="98481" tIns="49240" rIns="98481" bIns="49240" numCol="1" anchor="b" anchorCtr="0" compatLnSpc="1">
            <a:prstTxWarp prst="textNoShape">
              <a:avLst/>
            </a:prstTxWarp>
          </a:bodyPr>
          <a:lstStyle>
            <a:lvl1pPr algn="r">
              <a:defRPr b="0" smtClean="0"/>
            </a:lvl1pPr>
          </a:lstStyle>
          <a:p>
            <a:pPr>
              <a:defRPr/>
            </a:pPr>
            <a:fld id="{D3AA7039-E574-4788-A2B3-3028F8BC234E}" type="slidenum">
              <a:rPr lang="he-IL" altLang="zh-CN"/>
              <a:pPr>
                <a:defRPr/>
              </a:pPr>
              <a:t>‹#›</a:t>
            </a:fld>
            <a:endParaRPr lang="en-US" altLang="zh-CN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17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09588"/>
          </a:xfrm>
          <a:prstGeom prst="rect">
            <a:avLst/>
          </a:prstGeom>
        </p:spPr>
        <p:txBody>
          <a:bodyPr vert="horz" wrap="square" lIns="100194" tIns="50098" rIns="100194" bIns="50098" numCol="1" anchor="t" anchorCtr="0" compatLnSpc="1">
            <a:prstTxWarp prst="textNoShape">
              <a:avLst/>
            </a:prstTxWarp>
          </a:bodyPr>
          <a:lstStyle>
            <a:lvl1pPr>
              <a:defRPr b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09588"/>
          </a:xfrm>
          <a:prstGeom prst="rect">
            <a:avLst/>
          </a:prstGeom>
        </p:spPr>
        <p:txBody>
          <a:bodyPr vert="horz" wrap="square" lIns="100194" tIns="50098" rIns="100194" bIns="50098" numCol="1" anchor="t" anchorCtr="0" compatLnSpc="1">
            <a:prstTxWarp prst="textNoShape">
              <a:avLst/>
            </a:prstTxWarp>
          </a:bodyPr>
          <a:lstStyle>
            <a:lvl1pPr algn="r">
              <a:defRPr b="0" smtClean="0"/>
            </a:lvl1pPr>
          </a:lstStyle>
          <a:p>
            <a:pPr>
              <a:defRPr/>
            </a:pPr>
            <a:fld id="{A3093A6D-FC27-45D5-9729-2442321E39D3}" type="datetimeFigureOut">
              <a:rPr lang="en-US" altLang="zh-CN"/>
              <a:pPr>
                <a:defRPr/>
              </a:pPr>
              <a:t>6/5/2012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194" tIns="50098" rIns="100194" bIns="5009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100194" tIns="50098" rIns="100194" bIns="5009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3438"/>
            <a:ext cx="3076575" cy="509587"/>
          </a:xfrm>
          <a:prstGeom prst="rect">
            <a:avLst/>
          </a:prstGeom>
        </p:spPr>
        <p:txBody>
          <a:bodyPr vert="horz" wrap="square" lIns="100194" tIns="50098" rIns="100194" bIns="50098" numCol="1" anchor="b" anchorCtr="0" compatLnSpc="1">
            <a:prstTxWarp prst="textNoShape">
              <a:avLst/>
            </a:prstTxWarp>
          </a:bodyPr>
          <a:lstStyle>
            <a:lvl1pPr>
              <a:defRPr b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3438"/>
            <a:ext cx="3076575" cy="509587"/>
          </a:xfrm>
          <a:prstGeom prst="rect">
            <a:avLst/>
          </a:prstGeom>
        </p:spPr>
        <p:txBody>
          <a:bodyPr vert="horz" wrap="square" lIns="100194" tIns="50098" rIns="100194" bIns="50098" numCol="1" anchor="b" anchorCtr="0" compatLnSpc="1">
            <a:prstTxWarp prst="textNoShape">
              <a:avLst/>
            </a:prstTxWarp>
          </a:bodyPr>
          <a:lstStyle>
            <a:lvl1pPr algn="r">
              <a:defRPr b="0" smtClean="0">
                <a:cs typeface="Calibri" pitchFamily="34" charset="0"/>
              </a:defRPr>
            </a:lvl1pPr>
          </a:lstStyle>
          <a:p>
            <a:pPr>
              <a:defRPr/>
            </a:pPr>
            <a:fld id="{6AAB3615-7506-47FF-BDA4-34F659C6C66B}" type="slidenum">
              <a:rPr lang="he-IL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9273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ED9B02B8-6EA7-4BF6-A116-8EA1E16F5505}" type="slidenum">
              <a:rPr lang="en-US" altLang="zh-CN" b="0">
                <a:cs typeface="Calibri" pitchFamily="34" charset="0"/>
              </a:rPr>
              <a:pPr eaLnBrk="1" hangingPunct="1"/>
              <a:t>1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2C7E80D3-639F-40C1-838F-A64653D1AD94}" type="slidenum">
              <a:rPr lang="en-US" altLang="zh-CN" b="0">
                <a:cs typeface="Calibri" pitchFamily="34" charset="0"/>
              </a:rPr>
              <a:pPr eaLnBrk="1" hangingPunct="1"/>
              <a:t>17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B022D66C-D919-45D8-9088-D9C3AD7C0007}" type="slidenum">
              <a:rPr lang="en-US" altLang="zh-CN" b="0">
                <a:cs typeface="Calibri" pitchFamily="34" charset="0"/>
              </a:rPr>
              <a:pPr eaLnBrk="1" hangingPunct="1"/>
              <a:t>18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58508CF1-4AAB-4885-B688-B548A3DA60E5}" type="slidenum">
              <a:rPr lang="en-US" altLang="zh-CN" b="0">
                <a:cs typeface="Calibri" pitchFamily="34" charset="0"/>
              </a:rPr>
              <a:pPr eaLnBrk="1" hangingPunct="1"/>
              <a:t>19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E4DA7B8-1012-4ED6-9565-C83BD964D1DB}" type="slidenum">
              <a:rPr lang="en-US" altLang="zh-CN" b="0">
                <a:cs typeface="Calibri" pitchFamily="34" charset="0"/>
              </a:rPr>
              <a:pPr eaLnBrk="1" hangingPunct="1"/>
              <a:t>20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B2AD0AE0-6891-4DD0-812F-145F05391B93}" type="slidenum">
              <a:rPr lang="en-US" altLang="zh-CN" b="0">
                <a:cs typeface="Calibri" pitchFamily="34" charset="0"/>
              </a:rPr>
              <a:pPr eaLnBrk="1" hangingPunct="1"/>
              <a:t>21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1562BD09-1CA0-4F6C-8D58-943413B865B1}" type="slidenum">
              <a:rPr lang="en-US" altLang="zh-CN" b="0">
                <a:cs typeface="Calibri" pitchFamily="34" charset="0"/>
              </a:rPr>
              <a:pPr eaLnBrk="1" hangingPunct="1"/>
              <a:t>22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http://farm7.staticflickr.com/6017/5981125420_fc7521c93a_b.jpg</a:t>
            </a:r>
            <a:endParaRPr lang="en-SG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I will explain the multi-view graph</a:t>
            </a:r>
            <a:endParaRPr lang="zh-CN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5E8A17FB-D11D-488E-BD57-555751C72B25}" type="slidenum">
              <a:rPr lang="en-US" altLang="zh-CN" b="0">
                <a:cs typeface="Calibri" pitchFamily="34" charset="0"/>
              </a:rPr>
              <a:pPr eaLnBrk="1" hangingPunct="1"/>
              <a:t>10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68F1E4A-8CDF-45B8-BD47-D83587EED05E}" type="slidenum">
              <a:rPr lang="en-US" altLang="zh-CN" b="0">
                <a:cs typeface="Calibri" pitchFamily="34" charset="0"/>
              </a:rPr>
              <a:pPr eaLnBrk="1" hangingPunct="1"/>
              <a:t>11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8CD1EC33-8653-464E-97DB-270D621EEC10}" type="slidenum">
              <a:rPr lang="en-US" altLang="zh-CN" b="0">
                <a:cs typeface="Calibri" pitchFamily="34" charset="0"/>
              </a:rPr>
              <a:pPr eaLnBrk="1" hangingPunct="1"/>
              <a:t>12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73477C0C-52D9-436A-BE07-A109C1578DCB}" type="slidenum">
              <a:rPr lang="en-US" altLang="zh-CN" b="0">
                <a:cs typeface="Calibri" pitchFamily="34" charset="0"/>
              </a:rPr>
              <a:pPr eaLnBrk="1" hangingPunct="1"/>
              <a:t>13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BF509B61-3720-47EF-A69C-48642E944FDB}" type="slidenum">
              <a:rPr lang="en-US" altLang="zh-CN" b="0">
                <a:cs typeface="Calibri" pitchFamily="34" charset="0"/>
              </a:rPr>
              <a:pPr eaLnBrk="1" hangingPunct="1"/>
              <a:t>14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D60FCC8C-1378-403B-8585-58D5711EBCCD}" type="slidenum">
              <a:rPr lang="en-US" altLang="zh-CN" b="0">
                <a:cs typeface="Calibri" pitchFamily="34" charset="0"/>
              </a:rPr>
              <a:pPr eaLnBrk="1" hangingPunct="1"/>
              <a:t>15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808CA813-2CFE-48D4-A3CE-2EE36917B40B}" type="slidenum">
              <a:rPr lang="en-US" altLang="zh-CN" b="0">
                <a:cs typeface="Calibri" pitchFamily="34" charset="0"/>
              </a:rPr>
              <a:pPr eaLnBrk="1" hangingPunct="1"/>
              <a:t>16</a:t>
            </a:fld>
            <a:endParaRPr lang="en-US" altLang="zh-CN" b="0">
              <a:cs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6648450" y="6273800"/>
            <a:ext cx="20494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en-US" altLang="zh-CN" sz="1000" b="0">
                <a:solidFill>
                  <a:schemeClr val="bg1"/>
                </a:solidFill>
                <a:ea typeface="ＭＳ Ｐゴシック" pitchFamily="34" charset="-128"/>
                <a:cs typeface="Calibri" pitchFamily="34" charset="0"/>
              </a:rPr>
              <a:t>© 2009 IBM Corporation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404938" y="1292225"/>
            <a:ext cx="541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400" b="0" smtClean="0">
                <a:solidFill>
                  <a:schemeClr val="bg1"/>
                </a:solidFill>
                <a:ea typeface="ＭＳ Ｐゴシック" pitchFamily="34" charset="-128"/>
                <a:cs typeface="Calibri" pitchFamily="34" charset="0"/>
              </a:rPr>
              <a:t>IBM Research</a:t>
            </a:r>
          </a:p>
        </p:txBody>
      </p:sp>
      <p:sp>
        <p:nvSpPr>
          <p:cNvPr id="57353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632075"/>
            <a:ext cx="4740275" cy="449263"/>
          </a:xfrm>
          <a:ln w="28575"/>
        </p:spPr>
        <p:txBody>
          <a:bodyPr wrap="none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17638" y="4013200"/>
            <a:ext cx="4127500" cy="396875"/>
          </a:xfrm>
          <a:ln w="28575"/>
        </p:spPr>
        <p:txBody>
          <a:bodyPr wrap="none" anchor="ctr">
            <a:spAutoFit/>
          </a:bodyPr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="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009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117"/>
            <a:ext cx="8229600" cy="5037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8013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58F76-4926-4333-B2E3-A55B8BCD35F6}" type="datetime1">
              <a:rPr lang="en-US"/>
              <a:pPr>
                <a:defRPr/>
              </a:pPr>
              <a:t>6/5/2012</a:t>
            </a:fld>
            <a:endParaRPr lang="en-US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charset="-122"/>
              </a:defRPr>
            </a:lvl1pPr>
          </a:lstStyle>
          <a:p>
            <a:fld id="{ECA8CC16-1B1F-47D2-B120-C59E65FB8A6E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6988"/>
            <a:ext cx="7775575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988" y="541338"/>
            <a:ext cx="886936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08850" y="6550025"/>
            <a:ext cx="1609725" cy="260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400" b="0" smtClean="0">
                <a:solidFill>
                  <a:srgbClr val="FFFFFF"/>
                </a:solidFill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0013" y="6550025"/>
            <a:ext cx="5794375" cy="260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50000"/>
              </a:spcBef>
              <a:defRPr sz="1400" b="0" smtClean="0">
                <a:solidFill>
                  <a:srgbClr val="FFFFFF"/>
                </a:solidFill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589838" y="6555067"/>
            <a:ext cx="503237" cy="3016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charset="-122"/>
              </a:defRPr>
            </a:lvl1pPr>
          </a:lstStyle>
          <a:p>
            <a:fld id="{ECA8CC16-1B1F-47D2-B120-C59E65FB8A6E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5290" r:id="rId1"/>
    <p:sldLayoutId id="214749529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699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699"/>
          </a:solidFill>
          <a:latin typeface="Calibri" pitchFamily="34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699"/>
          </a:solidFill>
          <a:latin typeface="Calibri" pitchFamily="34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699"/>
          </a:solidFill>
          <a:latin typeface="Calibri" pitchFamily="34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699"/>
          </a:solidFill>
          <a:latin typeface="Calibri" pitchFamily="34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6699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6699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6699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6699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charset="0"/>
        <a:buChar char="–"/>
        <a:defRPr sz="2000">
          <a:solidFill>
            <a:schemeClr val="tx1"/>
          </a:solidFill>
          <a:latin typeface="Calibri" pitchFamily="34" charset="0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Calibri" pitchFamily="34" charset="0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600">
          <a:solidFill>
            <a:schemeClr val="tx1"/>
          </a:solidFill>
          <a:latin typeface="Calibri" pitchFamily="34" charset="0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1400">
          <a:solidFill>
            <a:schemeClr val="tx1"/>
          </a:solidFill>
          <a:latin typeface="Calibri" pitchFamily="34" charset="0"/>
          <a:cs typeface="+mn-cs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1200">
          <a:solidFill>
            <a:schemeClr val="tx1"/>
          </a:solidFill>
          <a:latin typeface="+mn-lt"/>
          <a:cs typeface="+mn-cs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1200">
          <a:solidFill>
            <a:schemeClr val="tx1"/>
          </a:solidFill>
          <a:latin typeface="+mn-lt"/>
          <a:cs typeface="+mn-cs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1200">
          <a:solidFill>
            <a:schemeClr val="tx1"/>
          </a:solidFill>
          <a:latin typeface="+mn-lt"/>
          <a:cs typeface="+mn-cs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umbia.ed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hyperlink" Target="http://www.buaa.edu.cn/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240088"/>
            <a:ext cx="7745413" cy="2168525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CC6600"/>
                </a:solidFill>
                <a:ea typeface="宋体" charset="-122"/>
                <a:cs typeface="Calibri" pitchFamily="34" charset="0"/>
              </a:rPr>
              <a:t>Xianglong Liu</a:t>
            </a:r>
            <a:r>
              <a:rPr lang="en-US" altLang="zh-CN" b="1" baseline="30000" dirty="0" smtClean="0">
                <a:solidFill>
                  <a:srgbClr val="00B050"/>
                </a:solidFill>
                <a:ea typeface="宋体" charset="-122"/>
                <a:cs typeface="Calibri" pitchFamily="34" charset="0"/>
                <a:sym typeface="Wingdings 2" pitchFamily="18" charset="2"/>
              </a:rPr>
              <a:t>1</a:t>
            </a:r>
            <a:r>
              <a:rPr lang="en-US" altLang="zh-CN" b="1" dirty="0" smtClean="0">
                <a:solidFill>
                  <a:srgbClr val="CC6600"/>
                </a:solidFill>
                <a:ea typeface="宋体" charset="-122"/>
                <a:cs typeface="Calibri" pitchFamily="34" charset="0"/>
              </a:rPr>
              <a:t>, Yadong Mu</a:t>
            </a:r>
            <a:r>
              <a:rPr lang="en-US" altLang="zh-CN" b="1" baseline="30000" dirty="0" smtClean="0">
                <a:solidFill>
                  <a:srgbClr val="00B050"/>
                </a:solidFill>
                <a:ea typeface="宋体" charset="-122"/>
                <a:cs typeface="Calibri" pitchFamily="34" charset="0"/>
                <a:sym typeface="Wingdings 2" pitchFamily="18" charset="2"/>
              </a:rPr>
              <a:t>2</a:t>
            </a:r>
            <a:r>
              <a:rPr lang="en-US" altLang="zh-CN" b="1" dirty="0" smtClean="0">
                <a:solidFill>
                  <a:srgbClr val="CC6600"/>
                </a:solidFill>
                <a:ea typeface="宋体" charset="-122"/>
                <a:cs typeface="Calibri" pitchFamily="34" charset="0"/>
              </a:rPr>
              <a:t>, Bo Lang</a:t>
            </a:r>
            <a:r>
              <a:rPr lang="en-US" altLang="zh-CN" b="1" baseline="30000" dirty="0" smtClean="0">
                <a:solidFill>
                  <a:srgbClr val="00B050"/>
                </a:solidFill>
                <a:ea typeface="宋体" charset="-122"/>
                <a:cs typeface="Calibri" pitchFamily="34" charset="0"/>
                <a:sym typeface="Wingdings 2" pitchFamily="18" charset="2"/>
              </a:rPr>
              <a:t>1</a:t>
            </a:r>
            <a:r>
              <a:rPr lang="en-US" altLang="zh-CN" b="1" dirty="0" smtClean="0">
                <a:solidFill>
                  <a:srgbClr val="CC6600"/>
                </a:solidFill>
                <a:ea typeface="宋体" charset="-122"/>
                <a:cs typeface="Calibri" pitchFamily="34" charset="0"/>
              </a:rPr>
              <a:t> and Shih-Fu Chang</a:t>
            </a:r>
            <a:r>
              <a:rPr lang="en-US" altLang="zh-CN" b="1" baseline="30000" dirty="0" smtClean="0">
                <a:solidFill>
                  <a:srgbClr val="00B050"/>
                </a:solidFill>
                <a:ea typeface="宋体" charset="-122"/>
                <a:cs typeface="Calibri" pitchFamily="34" charset="0"/>
                <a:sym typeface="Wingdings 2" pitchFamily="18" charset="2"/>
              </a:rPr>
              <a:t>2</a:t>
            </a:r>
            <a:endParaRPr lang="en-US" altLang="zh-CN" b="1" dirty="0" smtClean="0">
              <a:solidFill>
                <a:srgbClr val="00B050"/>
              </a:solidFill>
              <a:ea typeface="宋体" charset="-122"/>
              <a:cs typeface="Calibri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zh-CN" b="1" baseline="30000" dirty="0" smtClean="0">
                <a:solidFill>
                  <a:srgbClr val="00B050"/>
                </a:solidFill>
                <a:ea typeface="宋体" charset="-122"/>
                <a:cs typeface="Calibri" pitchFamily="34" charset="0"/>
                <a:sym typeface="Wingdings 2" pitchFamily="18" charset="2"/>
              </a:rPr>
              <a:t>1</a:t>
            </a:r>
            <a:r>
              <a:rPr lang="en-US" altLang="zh-CN" b="1" i="1" dirty="0" smtClean="0">
                <a:solidFill>
                  <a:srgbClr val="0C326A"/>
                </a:solidFill>
                <a:ea typeface="宋体" charset="-122"/>
                <a:cs typeface="Calibri" pitchFamily="34" charset="0"/>
              </a:rPr>
              <a:t>Beihang University, Beijing, China</a:t>
            </a:r>
          </a:p>
          <a:p>
            <a:pPr algn="ctr">
              <a:spcBef>
                <a:spcPct val="20000"/>
              </a:spcBef>
            </a:pPr>
            <a:r>
              <a:rPr lang="en-US" altLang="zh-CN" b="1" baseline="30000" dirty="0" smtClean="0">
                <a:solidFill>
                  <a:srgbClr val="00B050"/>
                </a:solidFill>
                <a:ea typeface="宋体" charset="-122"/>
                <a:cs typeface="Calibri" pitchFamily="34" charset="0"/>
                <a:sym typeface="Wingdings 2" pitchFamily="18" charset="2"/>
              </a:rPr>
              <a:t>2</a:t>
            </a:r>
            <a:r>
              <a:rPr lang="en-US" altLang="zh-CN" b="1" i="1" dirty="0" smtClean="0">
                <a:solidFill>
                  <a:srgbClr val="0C326A"/>
                </a:solidFill>
                <a:ea typeface="宋体" charset="-122"/>
                <a:cs typeface="Calibri" pitchFamily="34" charset="0"/>
              </a:rPr>
              <a:t>Columbia University, New York, USA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82550" y="1989138"/>
            <a:ext cx="90011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200" dirty="0">
                <a:ea typeface="Tahoma" pitchFamily="34" charset="0"/>
                <a:cs typeface="Calibri" pitchFamily="34" charset="0"/>
              </a:rPr>
              <a:t>Compact Hashing for Mixed Image-Keyword Query over Multi-Label Images</a:t>
            </a:r>
            <a:endParaRPr lang="zh-CN" altLang="en-US" sz="3200" dirty="0">
              <a:ea typeface="宋体" charset="-122"/>
              <a:cs typeface="Calibri" pitchFamily="34" charset="0"/>
            </a:endParaRPr>
          </a:p>
        </p:txBody>
      </p:sp>
      <p:pic>
        <p:nvPicPr>
          <p:cNvPr id="4100" name="Picture 1531" descr="cu_logo_expand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99" y="220444"/>
            <a:ext cx="378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" descr="C:\Users\xlliu\Desktop\icmr2012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11" y="5972226"/>
            <a:ext cx="31527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www.80858.com/uploads/userup/1004/1213512234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4"/>
            <a:ext cx="4320000" cy="89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784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  <a:cs typeface="Calibri" pitchFamily="34" charset="0"/>
              </a:rPr>
              <a:t>Data Structure</a:t>
            </a:r>
            <a:endParaRPr lang="zh-CN" altLang="en-US" dirty="0" smtClean="0">
              <a:ea typeface="宋体" charset="-122"/>
              <a:cs typeface="Calibri" pitchFamily="34" charset="0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79388" y="1196975"/>
            <a:ext cx="8270593" cy="925974"/>
            <a:chOff x="179512" y="1196752"/>
            <a:chExt cx="8271226" cy="926633"/>
          </a:xfrm>
        </p:grpSpPr>
        <p:pic>
          <p:nvPicPr>
            <p:cNvPr id="124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463" y="1278140"/>
              <a:ext cx="4320329" cy="32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51" name="TextBox 5"/>
            <p:cNvSpPr txBox="1">
              <a:spLocks noChangeArrowheads="1"/>
            </p:cNvSpPr>
            <p:nvPr/>
          </p:nvSpPr>
          <p:spPr bwMode="auto">
            <a:xfrm>
              <a:off x="179512" y="1196752"/>
              <a:ext cx="23118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70C0"/>
                  </a:solidFill>
                  <a:ea typeface="宋体" charset="-122"/>
                  <a:cs typeface="Calibri" pitchFamily="34" charset="0"/>
                </a:rPr>
                <a:t>Multi-label data</a:t>
              </a:r>
              <a:endParaRPr lang="zh-CN" altLang="en-US" sz="2400">
                <a:solidFill>
                  <a:srgbClr val="0070C0"/>
                </a:solidFill>
                <a:ea typeface="宋体" charset="-122"/>
                <a:cs typeface="Calibri" pitchFamily="34" charset="0"/>
              </a:endParaRPr>
            </a:p>
          </p:txBody>
        </p:sp>
        <p:pic>
          <p:nvPicPr>
            <p:cNvPr id="1245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187" y="1754544"/>
              <a:ext cx="1044080" cy="340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53" name="矩形 9"/>
            <p:cNvSpPr>
              <a:spLocks noChangeArrowheads="1"/>
            </p:cNvSpPr>
            <p:nvPr/>
          </p:nvSpPr>
          <p:spPr bwMode="auto">
            <a:xfrm>
              <a:off x="3878738" y="1722990"/>
              <a:ext cx="4572000" cy="40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0" dirty="0">
                  <a:ea typeface="宋体" charset="-122"/>
                  <a:cs typeface="Calibri" pitchFamily="34" charset="0"/>
                </a:rPr>
                <a:t>:  </a:t>
              </a:r>
              <a:r>
                <a:rPr lang="en-US" altLang="zh-CN" sz="2000" b="0" i="1" dirty="0" smtClean="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2000" b="0" i="1" baseline="-25000" dirty="0" smtClean="0">
                  <a:ea typeface="宋体" charset="-122"/>
                  <a:cs typeface="Calibri" pitchFamily="34" charset="0"/>
                </a:rPr>
                <a:t>i  </a:t>
              </a:r>
              <a:r>
                <a:rPr lang="en-US" altLang="zh-CN" sz="2000" b="0" dirty="0" smtClean="0">
                  <a:ea typeface="宋体" charset="-122"/>
                  <a:cs typeface="Calibri" pitchFamily="34" charset="0"/>
                </a:rPr>
                <a:t>is </a:t>
              </a:r>
              <a:r>
                <a:rPr lang="en-US" altLang="zh-CN" sz="2000" b="0" dirty="0">
                  <a:ea typeface="宋体" charset="-122"/>
                  <a:cs typeface="Calibri" pitchFamily="34" charset="0"/>
                </a:rPr>
                <a:t>associated with the </a:t>
              </a:r>
              <a:r>
                <a:rPr lang="en-US" altLang="zh-CN" sz="2000" b="0" i="1" dirty="0" smtClean="0">
                  <a:ea typeface="宋体" charset="-122"/>
                  <a:cs typeface="Calibri" pitchFamily="34" charset="0"/>
                </a:rPr>
                <a:t>k</a:t>
              </a:r>
              <a:r>
                <a:rPr lang="en-US" altLang="zh-CN" sz="2000" b="0" dirty="0" smtClean="0">
                  <a:ea typeface="宋体" charset="-122"/>
                  <a:cs typeface="Calibri" pitchFamily="34" charset="0"/>
                </a:rPr>
                <a:t>-</a:t>
              </a:r>
              <a:r>
                <a:rPr lang="en-US" altLang="zh-CN" sz="2000" b="0" dirty="0" err="1" smtClean="0">
                  <a:ea typeface="宋体" charset="-122"/>
                  <a:cs typeface="Calibri" pitchFamily="34" charset="0"/>
                </a:rPr>
                <a:t>th</a:t>
              </a:r>
              <a:r>
                <a:rPr lang="en-US" altLang="zh-CN" sz="2000" b="0" dirty="0" smtClean="0">
                  <a:ea typeface="宋体" charset="-122"/>
                  <a:cs typeface="Calibri" pitchFamily="34" charset="0"/>
                </a:rPr>
                <a:t> </a:t>
              </a:r>
              <a:r>
                <a:rPr lang="en-US" altLang="zh-CN" sz="2000" b="0" dirty="0">
                  <a:ea typeface="宋体" charset="-122"/>
                  <a:cs typeface="Calibri" pitchFamily="34" charset="0"/>
                </a:rPr>
                <a:t>label</a:t>
              </a:r>
              <a:endParaRPr lang="zh-CN" altLang="en-US" sz="2000" b="0" dirty="0">
                <a:ea typeface="宋体" charset="-122"/>
                <a:cs typeface="Calibri" pitchFamily="34" charset="0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284913" y="3895725"/>
          <a:ext cx="2357437" cy="1689120"/>
        </p:xfrm>
        <a:graphic>
          <a:graphicData uri="http://schemas.openxmlformats.org/drawingml/2006/table">
            <a:tbl>
              <a:tblPr/>
              <a:tblGrid>
                <a:gridCol w="295275"/>
                <a:gridCol w="293687"/>
                <a:gridCol w="295275"/>
                <a:gridCol w="293688"/>
                <a:gridCol w="295275"/>
                <a:gridCol w="295275"/>
                <a:gridCol w="293687"/>
                <a:gridCol w="295275"/>
              </a:tblGrid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</a:tbl>
          </a:graphicData>
        </a:graphic>
      </p:graphicFrame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6275388" y="3573463"/>
            <a:ext cx="2473325" cy="368300"/>
            <a:chOff x="6274907" y="4032354"/>
            <a:chExt cx="2473557" cy="369332"/>
          </a:xfrm>
        </p:grpSpPr>
        <p:sp>
          <p:nvSpPr>
            <p:cNvPr id="12442" name="TextBox 47"/>
            <p:cNvSpPr txBox="1">
              <a:spLocks noChangeArrowheads="1"/>
            </p:cNvSpPr>
            <p:nvPr/>
          </p:nvSpPr>
          <p:spPr bwMode="auto">
            <a:xfrm>
              <a:off x="6274907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1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3" name="TextBox 48"/>
            <p:cNvSpPr txBox="1">
              <a:spLocks noChangeArrowheads="1"/>
            </p:cNvSpPr>
            <p:nvPr/>
          </p:nvSpPr>
          <p:spPr bwMode="auto">
            <a:xfrm>
              <a:off x="6564635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2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4" name="TextBox 49"/>
            <p:cNvSpPr txBox="1">
              <a:spLocks noChangeArrowheads="1"/>
            </p:cNvSpPr>
            <p:nvPr/>
          </p:nvSpPr>
          <p:spPr bwMode="auto">
            <a:xfrm>
              <a:off x="6847640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3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5" name="TextBox 50"/>
            <p:cNvSpPr txBox="1">
              <a:spLocks noChangeArrowheads="1"/>
            </p:cNvSpPr>
            <p:nvPr/>
          </p:nvSpPr>
          <p:spPr bwMode="auto">
            <a:xfrm>
              <a:off x="7150055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4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6" name="TextBox 51"/>
            <p:cNvSpPr txBox="1">
              <a:spLocks noChangeArrowheads="1"/>
            </p:cNvSpPr>
            <p:nvPr/>
          </p:nvSpPr>
          <p:spPr bwMode="auto">
            <a:xfrm>
              <a:off x="7454628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5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7" name="TextBox 52"/>
            <p:cNvSpPr txBox="1">
              <a:spLocks noChangeArrowheads="1"/>
            </p:cNvSpPr>
            <p:nvPr/>
          </p:nvSpPr>
          <p:spPr bwMode="auto">
            <a:xfrm>
              <a:off x="7781068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6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8" name="TextBox 53"/>
            <p:cNvSpPr txBox="1">
              <a:spLocks noChangeArrowheads="1"/>
            </p:cNvSpPr>
            <p:nvPr/>
          </p:nvSpPr>
          <p:spPr bwMode="auto">
            <a:xfrm>
              <a:off x="8066820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7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49" name="TextBox 54"/>
            <p:cNvSpPr txBox="1">
              <a:spLocks noChangeArrowheads="1"/>
            </p:cNvSpPr>
            <p:nvPr/>
          </p:nvSpPr>
          <p:spPr bwMode="auto">
            <a:xfrm>
              <a:off x="8319836" y="403235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grpSp>
        <p:nvGrpSpPr>
          <p:cNvPr id="2051" name="组合 2050"/>
          <p:cNvGrpSpPr>
            <a:grpSpLocks/>
          </p:cNvGrpSpPr>
          <p:nvPr/>
        </p:nvGrpSpPr>
        <p:grpSpPr bwMode="auto">
          <a:xfrm>
            <a:off x="6084888" y="4171950"/>
            <a:ext cx="2641600" cy="1893888"/>
            <a:chOff x="6084168" y="4631054"/>
            <a:chExt cx="2642014" cy="1894290"/>
          </a:xfrm>
        </p:grpSpPr>
        <p:grpSp>
          <p:nvGrpSpPr>
            <p:cNvPr id="12425" name="组合 59"/>
            <p:cNvGrpSpPr>
              <a:grpSpLocks/>
            </p:cNvGrpSpPr>
            <p:nvPr/>
          </p:nvGrpSpPr>
          <p:grpSpPr bwMode="auto">
            <a:xfrm>
              <a:off x="6084168" y="6156012"/>
              <a:ext cx="2642014" cy="369332"/>
              <a:chOff x="5947614" y="6381328"/>
              <a:chExt cx="2642014" cy="369332"/>
            </a:xfrm>
          </p:grpSpPr>
          <p:sp>
            <p:nvSpPr>
              <p:cNvPr id="61" name="Rectangle 34"/>
              <p:cNvSpPr/>
              <p:nvPr/>
            </p:nvSpPr>
            <p:spPr>
              <a:xfrm>
                <a:off x="6889149" y="6445796"/>
                <a:ext cx="250864" cy="25246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800">
                  <a:solidFill>
                    <a:srgbClr val="FFC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sp>
            <p:nvSpPr>
              <p:cNvPr id="62" name="Rectangle 35"/>
              <p:cNvSpPr/>
              <p:nvPr/>
            </p:nvSpPr>
            <p:spPr>
              <a:xfrm>
                <a:off x="5947614" y="6448971"/>
                <a:ext cx="252452" cy="25246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800">
                  <a:solidFill>
                    <a:srgbClr val="FFFFFF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sp>
            <p:nvSpPr>
              <p:cNvPr id="63" name="Rectangle 55"/>
              <p:cNvSpPr/>
              <p:nvPr/>
            </p:nvSpPr>
            <p:spPr>
              <a:xfrm>
                <a:off x="7819569" y="6442620"/>
                <a:ext cx="250864" cy="25246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800">
                  <a:solidFill>
                    <a:srgbClr val="FFFFFF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sp>
            <p:nvSpPr>
              <p:cNvPr id="12439" name="TextBox 63"/>
              <p:cNvSpPr txBox="1">
                <a:spLocks noChangeArrowheads="1"/>
              </p:cNvSpPr>
              <p:nvPr/>
            </p:nvSpPr>
            <p:spPr bwMode="auto">
              <a:xfrm>
                <a:off x="6254065" y="6381328"/>
                <a:ext cx="48923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= 1</a:t>
                </a:r>
                <a:endParaRPr lang="zh-CN" altLang="en-US" sz="180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sp>
            <p:nvSpPr>
              <p:cNvPr id="12440" name="TextBox 64"/>
              <p:cNvSpPr txBox="1">
                <a:spLocks noChangeArrowheads="1"/>
              </p:cNvSpPr>
              <p:nvPr/>
            </p:nvSpPr>
            <p:spPr bwMode="auto">
              <a:xfrm>
                <a:off x="7164288" y="6381328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= -1</a:t>
                </a:r>
                <a:endParaRPr lang="zh-CN" altLang="en-US" sz="180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sp>
            <p:nvSpPr>
              <p:cNvPr id="12441" name="TextBox 65"/>
              <p:cNvSpPr txBox="1">
                <a:spLocks noChangeArrowheads="1"/>
              </p:cNvSpPr>
              <p:nvPr/>
            </p:nvSpPr>
            <p:spPr bwMode="auto">
              <a:xfrm>
                <a:off x="8100392" y="6381328"/>
                <a:ext cx="48923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= 0</a:t>
                </a:r>
                <a:endParaRPr lang="zh-CN" altLang="en-US" sz="180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6606537" y="4631054"/>
              <a:ext cx="252453" cy="25246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19155" y="4939094"/>
              <a:ext cx="252452" cy="25246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92670" y="4642169"/>
              <a:ext cx="252453" cy="25246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01943" y="5207439"/>
              <a:ext cx="252452" cy="25246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05034" y="5478959"/>
              <a:ext cx="250864" cy="2524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89410" y="5202675"/>
              <a:ext cx="252452" cy="25246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67" name="Rectangle 25"/>
            <p:cNvSpPr/>
            <p:nvPr/>
          </p:nvSpPr>
          <p:spPr>
            <a:xfrm>
              <a:off x="7459158" y="4640581"/>
              <a:ext cx="252452" cy="2524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68" name="Rectangle 25"/>
            <p:cNvSpPr/>
            <p:nvPr/>
          </p:nvSpPr>
          <p:spPr>
            <a:xfrm>
              <a:off x="8092670" y="4929567"/>
              <a:ext cx="252453" cy="25087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69" name="Rectangle 26"/>
            <p:cNvSpPr/>
            <p:nvPr/>
          </p:nvSpPr>
          <p:spPr>
            <a:xfrm>
              <a:off x="6319155" y="5472608"/>
              <a:ext cx="252452" cy="25087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70" name="Rectangle 29"/>
            <p:cNvSpPr/>
            <p:nvPr/>
          </p:nvSpPr>
          <p:spPr>
            <a:xfrm>
              <a:off x="6905034" y="5202675"/>
              <a:ext cx="250864" cy="25246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grpSp>
        <p:nvGrpSpPr>
          <p:cNvPr id="2049" name="组合 2048"/>
          <p:cNvGrpSpPr>
            <a:grpSpLocks/>
          </p:cNvGrpSpPr>
          <p:nvPr/>
        </p:nvGrpSpPr>
        <p:grpSpPr bwMode="auto">
          <a:xfrm>
            <a:off x="5084763" y="3756025"/>
            <a:ext cx="1268412" cy="1868488"/>
            <a:chOff x="5084584" y="4215216"/>
            <a:chExt cx="1268292" cy="1868788"/>
          </a:xfrm>
        </p:grpSpPr>
        <p:sp>
          <p:nvSpPr>
            <p:cNvPr id="12418" name="TextBox 39"/>
            <p:cNvSpPr txBox="1">
              <a:spLocks noChangeArrowheads="1"/>
            </p:cNvSpPr>
            <p:nvPr/>
          </p:nvSpPr>
          <p:spPr bwMode="auto">
            <a:xfrm>
              <a:off x="5911536" y="4573179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l1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19" name="TextBox 40"/>
            <p:cNvSpPr txBox="1">
              <a:spLocks noChangeArrowheads="1"/>
            </p:cNvSpPr>
            <p:nvPr/>
          </p:nvSpPr>
          <p:spPr bwMode="auto">
            <a:xfrm>
              <a:off x="5911536" y="4854388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l2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20" name="TextBox 41"/>
            <p:cNvSpPr txBox="1">
              <a:spLocks noChangeArrowheads="1"/>
            </p:cNvSpPr>
            <p:nvPr/>
          </p:nvSpPr>
          <p:spPr bwMode="auto">
            <a:xfrm>
              <a:off x="5911536" y="515427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l3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21" name="TextBox 42"/>
            <p:cNvSpPr txBox="1">
              <a:spLocks noChangeArrowheads="1"/>
            </p:cNvSpPr>
            <p:nvPr/>
          </p:nvSpPr>
          <p:spPr bwMode="auto">
            <a:xfrm rot="5400000">
              <a:off x="5953896" y="568502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5919530" y="4505776"/>
              <a:ext cx="92066" cy="1140008"/>
            </a:xfrm>
            <a:prstGeom prst="leftBr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CN" altLang="en-US" sz="1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2423" name="TextBox 72"/>
            <p:cNvSpPr txBox="1">
              <a:spLocks noChangeArrowheads="1"/>
            </p:cNvSpPr>
            <p:nvPr/>
          </p:nvSpPr>
          <p:spPr bwMode="auto">
            <a:xfrm rot="5400000">
              <a:off x="5953896" y="4244864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084584" y="4870474"/>
              <a:ext cx="886076" cy="369332"/>
            </a:xfrm>
            <a:prstGeom prst="rect">
              <a:avLst/>
            </a:prstGeom>
            <a:blipFill rotWithShape="1">
              <a:blip r:embed="rId5" cstate="print"/>
              <a:stretch>
                <a:fillRect l="-5517" t="-8333" b="-26667"/>
              </a:stretch>
            </a:blipFill>
          </p:spPr>
          <p:txBody>
            <a:bodyPr/>
            <a:lstStyle/>
            <a:p>
              <a:r>
                <a:rPr lang="zh-CN" altLang="en-US">
                  <a:noFill/>
                </a:rPr>
                <a:t> </a:t>
              </a: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79388" y="2279042"/>
            <a:ext cx="8740775" cy="739557"/>
            <a:chOff x="179512" y="3325466"/>
            <a:chExt cx="8740379" cy="739412"/>
          </a:xfrm>
        </p:grpSpPr>
        <p:sp>
          <p:nvSpPr>
            <p:cNvPr id="12416" name="矩形 10"/>
            <p:cNvSpPr>
              <a:spLocks noChangeArrowheads="1"/>
            </p:cNvSpPr>
            <p:nvPr/>
          </p:nvSpPr>
          <p:spPr bwMode="auto">
            <a:xfrm>
              <a:off x="179512" y="3325466"/>
              <a:ext cx="2167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0070C0"/>
                  </a:solidFill>
                  <a:ea typeface="宋体" charset="-122"/>
                  <a:cs typeface="Calibri" pitchFamily="34" charset="0"/>
                </a:rPr>
                <a:t>Neighbor graph</a:t>
              </a:r>
              <a:endParaRPr lang="zh-CN" altLang="en-US" sz="2400" dirty="0">
                <a:solidFill>
                  <a:srgbClr val="0070C0"/>
                </a:solidFill>
                <a:ea typeface="宋体" charset="-122"/>
                <a:cs typeface="Calibri" pitchFamily="34" charset="0"/>
              </a:endParaRPr>
            </a:p>
          </p:txBody>
        </p:sp>
        <p:sp>
          <p:nvSpPr>
            <p:cNvPr id="12417" name="矩形 11"/>
            <p:cNvSpPr>
              <a:spLocks noChangeArrowheads="1"/>
            </p:cNvSpPr>
            <p:nvPr/>
          </p:nvSpPr>
          <p:spPr bwMode="auto">
            <a:xfrm>
              <a:off x="2843808" y="3356992"/>
              <a:ext cx="607608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0" dirty="0" smtClean="0">
                  <a:ea typeface="宋体" charset="-122"/>
                  <a:cs typeface="Calibri" pitchFamily="34" charset="0"/>
                </a:rPr>
                <a:t>homogeneous neighbors: with the </a:t>
              </a:r>
              <a:r>
                <a:rPr lang="en-US" altLang="zh-CN" sz="2000" b="0" dirty="0">
                  <a:ea typeface="宋体" charset="-122"/>
                  <a:cs typeface="Calibri" pitchFamily="34" charset="0"/>
                </a:rPr>
                <a:t>same label</a:t>
              </a:r>
            </a:p>
            <a:p>
              <a:r>
                <a:rPr lang="en-US" altLang="zh-CN" sz="2000" b="0" dirty="0" smtClean="0">
                  <a:ea typeface="宋体" charset="-122"/>
                  <a:cs typeface="Calibri" pitchFamily="34" charset="0"/>
                </a:rPr>
                <a:t>heterogeneous neighbors: with different </a:t>
              </a:r>
              <a:r>
                <a:rPr lang="en-US" altLang="zh-CN" sz="2000" b="0" dirty="0">
                  <a:ea typeface="宋体" charset="-122"/>
                  <a:cs typeface="Calibri" pitchFamily="34" charset="0"/>
                </a:rPr>
                <a:t>labels</a:t>
              </a:r>
              <a:endParaRPr lang="zh-CN" altLang="en-US" sz="2000" b="0" dirty="0">
                <a:ea typeface="宋体" charset="-122"/>
                <a:cs typeface="Calibri" pitchFamily="34" charset="0"/>
              </a:endParaRPr>
            </a:p>
          </p:txBody>
        </p:sp>
      </p:grpSp>
      <p:sp>
        <p:nvSpPr>
          <p:cNvPr id="192" name="TextBox 19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92280" y="4409822"/>
            <a:ext cx="820188" cy="584775"/>
          </a:xfrm>
          <a:prstGeom prst="rect">
            <a:avLst/>
          </a:prstGeom>
          <a:blipFill rotWithShape="1">
            <a:blip r:embed="rId6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109" name="组合 108"/>
          <p:cNvGrpSpPr/>
          <p:nvPr/>
        </p:nvGrpSpPr>
        <p:grpSpPr>
          <a:xfrm>
            <a:off x="478029" y="3661952"/>
            <a:ext cx="4527980" cy="2981345"/>
            <a:chOff x="1285529" y="2343827"/>
            <a:chExt cx="4527980" cy="298134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285529" y="2343827"/>
              <a:ext cx="4527980" cy="2247769"/>
              <a:chOff x="1285529" y="2343827"/>
              <a:chExt cx="4527980" cy="2247769"/>
            </a:xfrm>
          </p:grpSpPr>
          <p:grpSp>
            <p:nvGrpSpPr>
              <p:cNvPr id="116" name="组合 115"/>
              <p:cNvGrpSpPr/>
              <p:nvPr/>
            </p:nvGrpSpPr>
            <p:grpSpPr>
              <a:xfrm>
                <a:off x="1285529" y="2771187"/>
                <a:ext cx="2207172" cy="1820409"/>
                <a:chOff x="1249904" y="2771187"/>
                <a:chExt cx="2207172" cy="1820409"/>
              </a:xfrm>
            </p:grpSpPr>
            <p:grpSp>
              <p:nvGrpSpPr>
                <p:cNvPr id="181" name="组合 180"/>
                <p:cNvGrpSpPr/>
                <p:nvPr/>
              </p:nvGrpSpPr>
              <p:grpSpPr>
                <a:xfrm>
                  <a:off x="1249904" y="2771187"/>
                  <a:ext cx="2207172" cy="1820409"/>
                  <a:chOff x="1249904" y="2771187"/>
                  <a:chExt cx="2207172" cy="1820409"/>
                </a:xfrm>
              </p:grpSpPr>
              <p:sp>
                <p:nvSpPr>
                  <p:cNvPr id="183" name="Rectangle 103"/>
                  <p:cNvSpPr/>
                  <p:nvPr/>
                </p:nvSpPr>
                <p:spPr>
                  <a:xfrm>
                    <a:off x="1249904" y="2771187"/>
                    <a:ext cx="2207172" cy="1820409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458699" y="2863264"/>
                    <a:ext cx="1771092" cy="1622425"/>
                    <a:chOff x="2922220" y="2815710"/>
                    <a:chExt cx="1771092" cy="1622425"/>
                  </a:xfrm>
                </p:grpSpPr>
                <p:sp>
                  <p:nvSpPr>
                    <p:cNvPr id="185" name="Oval 118"/>
                    <p:cNvSpPr/>
                    <p:nvPr/>
                  </p:nvSpPr>
                  <p:spPr bwMode="auto">
                    <a:xfrm>
                      <a:off x="4061486" y="3476110"/>
                      <a:ext cx="211138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86" name="Diamond 119"/>
                    <p:cNvSpPr/>
                    <p:nvPr/>
                  </p:nvSpPr>
                  <p:spPr bwMode="auto">
                    <a:xfrm>
                      <a:off x="4080537" y="3476110"/>
                      <a:ext cx="174625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87" name="Oval 121"/>
                    <p:cNvSpPr/>
                    <p:nvPr/>
                  </p:nvSpPr>
                  <p:spPr bwMode="auto">
                    <a:xfrm>
                      <a:off x="3640799" y="3120510"/>
                      <a:ext cx="211137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0" name="Isosceles Triangle 122"/>
                    <p:cNvSpPr/>
                    <p:nvPr/>
                  </p:nvSpPr>
                  <p:spPr bwMode="auto">
                    <a:xfrm>
                      <a:off x="3675724" y="3120510"/>
                      <a:ext cx="141287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1" name="Isosceles Triangle 123"/>
                    <p:cNvSpPr/>
                    <p:nvPr/>
                  </p:nvSpPr>
                  <p:spPr bwMode="auto">
                    <a:xfrm>
                      <a:off x="2922220" y="3740133"/>
                      <a:ext cx="141287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3" name="Oval 125"/>
                    <p:cNvSpPr/>
                    <p:nvPr/>
                  </p:nvSpPr>
                  <p:spPr bwMode="auto">
                    <a:xfrm>
                      <a:off x="4429787" y="3222110"/>
                      <a:ext cx="211138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4" name="Diamond 126"/>
                    <p:cNvSpPr/>
                    <p:nvPr/>
                  </p:nvSpPr>
                  <p:spPr bwMode="auto">
                    <a:xfrm>
                      <a:off x="4447250" y="3222110"/>
                      <a:ext cx="176212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5" name="Oval 127"/>
                    <p:cNvSpPr/>
                    <p:nvPr/>
                  </p:nvSpPr>
                  <p:spPr bwMode="auto">
                    <a:xfrm>
                      <a:off x="4482175" y="3780910"/>
                      <a:ext cx="211137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6" name="Oval 129"/>
                    <p:cNvSpPr/>
                    <p:nvPr/>
                  </p:nvSpPr>
                  <p:spPr bwMode="auto">
                    <a:xfrm>
                      <a:off x="3483636" y="2815710"/>
                      <a:ext cx="211138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7" name="Isosceles Triangle 130"/>
                    <p:cNvSpPr/>
                    <p:nvPr/>
                  </p:nvSpPr>
                  <p:spPr bwMode="auto">
                    <a:xfrm>
                      <a:off x="3518561" y="2815710"/>
                      <a:ext cx="139700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8" name="Diamond 131"/>
                    <p:cNvSpPr/>
                    <p:nvPr/>
                  </p:nvSpPr>
                  <p:spPr bwMode="auto">
                    <a:xfrm>
                      <a:off x="3221699" y="3729507"/>
                      <a:ext cx="174625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99" name="Diamond 132"/>
                    <p:cNvSpPr/>
                    <p:nvPr/>
                  </p:nvSpPr>
                  <p:spPr bwMode="auto">
                    <a:xfrm>
                      <a:off x="3620478" y="4067650"/>
                      <a:ext cx="176213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0" name="Isosceles Triangle 133"/>
                    <p:cNvSpPr/>
                    <p:nvPr/>
                  </p:nvSpPr>
                  <p:spPr bwMode="auto">
                    <a:xfrm>
                      <a:off x="3492724" y="3347460"/>
                      <a:ext cx="139700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1" name="Isosceles Triangle 138"/>
                    <p:cNvSpPr/>
                    <p:nvPr/>
                  </p:nvSpPr>
                  <p:spPr bwMode="auto">
                    <a:xfrm>
                      <a:off x="3010562" y="3171310"/>
                      <a:ext cx="139700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2" name="Cross 139"/>
                    <p:cNvSpPr/>
                    <p:nvPr/>
                  </p:nvSpPr>
                  <p:spPr bwMode="auto">
                    <a:xfrm rot="2697448">
                      <a:off x="3415374" y="4271447"/>
                      <a:ext cx="168275" cy="166688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3" name="Cross 140"/>
                    <p:cNvSpPr/>
                    <p:nvPr/>
                  </p:nvSpPr>
                  <p:spPr bwMode="auto">
                    <a:xfrm rot="2697448">
                      <a:off x="3877010" y="4160292"/>
                      <a:ext cx="168275" cy="166688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4" name="Cross 141"/>
                    <p:cNvSpPr/>
                    <p:nvPr/>
                  </p:nvSpPr>
                  <p:spPr bwMode="auto">
                    <a:xfrm rot="2697448">
                      <a:off x="4218974" y="4068247"/>
                      <a:ext cx="168275" cy="166688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5" name="Cross 142"/>
                    <p:cNvSpPr/>
                    <p:nvPr/>
                  </p:nvSpPr>
                  <p:spPr bwMode="auto">
                    <a:xfrm rot="2697448">
                      <a:off x="4505987" y="3806310"/>
                      <a:ext cx="168275" cy="166687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206" name="Oval 143"/>
                    <p:cNvSpPr/>
                    <p:nvPr/>
                  </p:nvSpPr>
                  <p:spPr bwMode="auto">
                    <a:xfrm>
                      <a:off x="4167850" y="2866510"/>
                      <a:ext cx="209550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</p:grpSp>
            </p:grpSp>
            <p:sp>
              <p:nvSpPr>
                <p:cNvPr id="182" name="TextBox 181"/>
                <p:cNvSpPr txBox="1"/>
                <p:nvPr/>
              </p:nvSpPr>
              <p:spPr>
                <a:xfrm>
                  <a:off x="2768095" y="3440598"/>
                  <a:ext cx="287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800" b="0" i="1" dirty="0" smtClean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endParaRPr lang="zh-CN" altLang="en-US" sz="1800" b="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17" name="组合 116"/>
              <p:cNvGrpSpPr/>
              <p:nvPr/>
            </p:nvGrpSpPr>
            <p:grpSpPr>
              <a:xfrm>
                <a:off x="3606337" y="2771187"/>
                <a:ext cx="2207172" cy="1800385"/>
                <a:chOff x="3653837" y="2771187"/>
                <a:chExt cx="2207172" cy="1800385"/>
              </a:xfrm>
            </p:grpSpPr>
            <p:grpSp>
              <p:nvGrpSpPr>
                <p:cNvPr id="120" name="组合 119"/>
                <p:cNvGrpSpPr/>
                <p:nvPr/>
              </p:nvGrpSpPr>
              <p:grpSpPr>
                <a:xfrm>
                  <a:off x="3653837" y="2771187"/>
                  <a:ext cx="2207172" cy="1800385"/>
                  <a:chOff x="3653837" y="2771187"/>
                  <a:chExt cx="2207172" cy="1800385"/>
                </a:xfrm>
              </p:grpSpPr>
              <p:sp>
                <p:nvSpPr>
                  <p:cNvPr id="122" name="Rectangle 103"/>
                  <p:cNvSpPr/>
                  <p:nvPr/>
                </p:nvSpPr>
                <p:spPr>
                  <a:xfrm>
                    <a:off x="3653837" y="2771187"/>
                    <a:ext cx="2207172" cy="180038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868800" y="2837175"/>
                    <a:ext cx="1771092" cy="1622425"/>
                    <a:chOff x="2922220" y="2815710"/>
                    <a:chExt cx="1771092" cy="1622425"/>
                  </a:xfrm>
                </p:grpSpPr>
                <p:sp>
                  <p:nvSpPr>
                    <p:cNvPr id="124" name="Oval 118"/>
                    <p:cNvSpPr/>
                    <p:nvPr/>
                  </p:nvSpPr>
                  <p:spPr bwMode="auto">
                    <a:xfrm>
                      <a:off x="4061486" y="3476110"/>
                      <a:ext cx="211138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5" name="Diamond 119"/>
                    <p:cNvSpPr/>
                    <p:nvPr/>
                  </p:nvSpPr>
                  <p:spPr bwMode="auto">
                    <a:xfrm>
                      <a:off x="4080537" y="3476110"/>
                      <a:ext cx="174625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6" name="Oval 121"/>
                    <p:cNvSpPr/>
                    <p:nvPr/>
                  </p:nvSpPr>
                  <p:spPr bwMode="auto">
                    <a:xfrm>
                      <a:off x="3640799" y="3120510"/>
                      <a:ext cx="211137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7" name="Isosceles Triangle 122"/>
                    <p:cNvSpPr/>
                    <p:nvPr/>
                  </p:nvSpPr>
                  <p:spPr bwMode="auto">
                    <a:xfrm>
                      <a:off x="3675724" y="3120510"/>
                      <a:ext cx="141287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8" name="Isosceles Triangle 123"/>
                    <p:cNvSpPr/>
                    <p:nvPr/>
                  </p:nvSpPr>
                  <p:spPr bwMode="auto">
                    <a:xfrm>
                      <a:off x="2922220" y="3740133"/>
                      <a:ext cx="141287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9" name="Oval 125"/>
                    <p:cNvSpPr/>
                    <p:nvPr/>
                  </p:nvSpPr>
                  <p:spPr bwMode="auto">
                    <a:xfrm>
                      <a:off x="4429787" y="3222110"/>
                      <a:ext cx="211138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30" name="Diamond 126"/>
                    <p:cNvSpPr/>
                    <p:nvPr/>
                  </p:nvSpPr>
                  <p:spPr bwMode="auto">
                    <a:xfrm>
                      <a:off x="4447250" y="3222110"/>
                      <a:ext cx="176212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31" name="Oval 127"/>
                    <p:cNvSpPr/>
                    <p:nvPr/>
                  </p:nvSpPr>
                  <p:spPr bwMode="auto">
                    <a:xfrm>
                      <a:off x="4482175" y="3780910"/>
                      <a:ext cx="211137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32" name="Oval 129"/>
                    <p:cNvSpPr/>
                    <p:nvPr/>
                  </p:nvSpPr>
                  <p:spPr bwMode="auto">
                    <a:xfrm>
                      <a:off x="3483636" y="2815710"/>
                      <a:ext cx="211138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33" name="Isosceles Triangle 130"/>
                    <p:cNvSpPr/>
                    <p:nvPr/>
                  </p:nvSpPr>
                  <p:spPr bwMode="auto">
                    <a:xfrm>
                      <a:off x="3518561" y="2815710"/>
                      <a:ext cx="139700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42" name="Diamond 131"/>
                    <p:cNvSpPr/>
                    <p:nvPr/>
                  </p:nvSpPr>
                  <p:spPr bwMode="auto">
                    <a:xfrm>
                      <a:off x="3221699" y="3729507"/>
                      <a:ext cx="174625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45" name="Diamond 132"/>
                    <p:cNvSpPr/>
                    <p:nvPr/>
                  </p:nvSpPr>
                  <p:spPr bwMode="auto">
                    <a:xfrm>
                      <a:off x="3577475" y="4016057"/>
                      <a:ext cx="176213" cy="203200"/>
                    </a:xfrm>
                    <a:prstGeom prst="diamond">
                      <a:avLst/>
                    </a:prstGeom>
                    <a:solidFill>
                      <a:srgbClr val="CC41DF"/>
                    </a:solidFill>
                    <a:ln/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46" name="Isosceles Triangle 133"/>
                    <p:cNvSpPr/>
                    <p:nvPr/>
                  </p:nvSpPr>
                  <p:spPr bwMode="auto">
                    <a:xfrm>
                      <a:off x="3552099" y="3406835"/>
                      <a:ext cx="139700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57" name="Isosceles Triangle 138"/>
                    <p:cNvSpPr/>
                    <p:nvPr/>
                  </p:nvSpPr>
                  <p:spPr bwMode="auto">
                    <a:xfrm>
                      <a:off x="3010562" y="3171310"/>
                      <a:ext cx="139700" cy="169862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60" name="Cross 139"/>
                    <p:cNvSpPr/>
                    <p:nvPr/>
                  </p:nvSpPr>
                  <p:spPr bwMode="auto">
                    <a:xfrm rot="2697448">
                      <a:off x="3415374" y="4271447"/>
                      <a:ext cx="168275" cy="166688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61" name="Cross 140"/>
                    <p:cNvSpPr/>
                    <p:nvPr/>
                  </p:nvSpPr>
                  <p:spPr bwMode="auto">
                    <a:xfrm rot="2697448">
                      <a:off x="3908542" y="4144324"/>
                      <a:ext cx="168275" cy="166688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76" name="Cross 141"/>
                    <p:cNvSpPr/>
                    <p:nvPr/>
                  </p:nvSpPr>
                  <p:spPr bwMode="auto">
                    <a:xfrm rot="2697448">
                      <a:off x="4278349" y="4080122"/>
                      <a:ext cx="168275" cy="166688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78" name="Cross 142"/>
                    <p:cNvSpPr/>
                    <p:nvPr/>
                  </p:nvSpPr>
                  <p:spPr bwMode="auto">
                    <a:xfrm rot="2697448">
                      <a:off x="4505987" y="3806310"/>
                      <a:ext cx="168275" cy="166687"/>
                    </a:xfrm>
                    <a:prstGeom prst="plus">
                      <a:avLst>
                        <a:gd name="adj" fmla="val 40534"/>
                      </a:avLst>
                    </a:prstGeom>
                    <a:solidFill>
                      <a:srgbClr val="FF99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80" name="Oval 143"/>
                    <p:cNvSpPr/>
                    <p:nvPr/>
                  </p:nvSpPr>
                  <p:spPr bwMode="auto">
                    <a:xfrm>
                      <a:off x="4167850" y="2866510"/>
                      <a:ext cx="209550" cy="203200"/>
                    </a:xfrm>
                    <a:prstGeom prst="ellipse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SG" altLang="zh-CN">
                        <a:solidFill>
                          <a:srgbClr val="FFFFFF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p:txBody>
                </p:sp>
              </p:grpSp>
            </p:grpSp>
            <p:sp>
              <p:nvSpPr>
                <p:cNvPr id="121" name="TextBox 120"/>
                <p:cNvSpPr txBox="1"/>
                <p:nvPr/>
              </p:nvSpPr>
              <p:spPr>
                <a:xfrm>
                  <a:off x="5171704" y="3424314"/>
                  <a:ext cx="287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800" b="0" i="1" dirty="0" smtClean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endParaRPr lang="zh-CN" altLang="en-US" sz="1800" b="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18" name="Rectangle 106"/>
              <p:cNvSpPr/>
              <p:nvPr/>
            </p:nvSpPr>
            <p:spPr>
              <a:xfrm>
                <a:off x="3606337" y="2343827"/>
                <a:ext cx="2191407" cy="346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9" name="Rectangle 105"/>
              <p:cNvSpPr/>
              <p:nvPr/>
            </p:nvSpPr>
            <p:spPr>
              <a:xfrm>
                <a:off x="1298562" y="2349082"/>
                <a:ext cx="2191407" cy="346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11" name="组合 185"/>
            <p:cNvGrpSpPr>
              <a:grpSpLocks/>
            </p:cNvGrpSpPr>
            <p:nvPr/>
          </p:nvGrpSpPr>
          <p:grpSpPr bwMode="auto">
            <a:xfrm>
              <a:off x="2038409" y="4667208"/>
              <a:ext cx="3269682" cy="657964"/>
              <a:chOff x="1280937" y="7132304"/>
              <a:chExt cx="3567501" cy="785246"/>
            </a:xfrm>
          </p:grpSpPr>
          <p:cxnSp>
            <p:nvCxnSpPr>
              <p:cNvPr id="112" name="Straight Arrow Connector 92"/>
              <p:cNvCxnSpPr/>
              <p:nvPr/>
            </p:nvCxnSpPr>
            <p:spPr>
              <a:xfrm flipV="1">
                <a:off x="1280937" y="7316963"/>
                <a:ext cx="304844" cy="1894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94"/>
              <p:cNvCxnSpPr/>
              <p:nvPr/>
            </p:nvCxnSpPr>
            <p:spPr>
              <a:xfrm flipV="1">
                <a:off x="1280937" y="7697777"/>
                <a:ext cx="304844" cy="1895"/>
              </a:xfrm>
              <a:prstGeom prst="straightConnector1">
                <a:avLst/>
              </a:prstGeom>
              <a:ln w="28575">
                <a:solidFill>
                  <a:srgbClr val="CC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4" name="TextBox 189"/>
              <p:cNvSpPr txBox="1">
                <a:spLocks noChangeArrowheads="1"/>
              </p:cNvSpPr>
              <p:nvPr/>
            </p:nvSpPr>
            <p:spPr bwMode="auto">
              <a:xfrm>
                <a:off x="1661838" y="7132304"/>
                <a:ext cx="3096600" cy="404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600" i="1" dirty="0">
                    <a:ea typeface="宋体" charset="-122"/>
                    <a:cs typeface="Calibri" pitchFamily="34" charset="0"/>
                  </a:rPr>
                  <a:t>Homogeneous Neighbors</a:t>
                </a:r>
                <a:endParaRPr lang="en-SG" altLang="zh-CN" sz="1600" i="1" dirty="0"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115" name="TextBox 190"/>
              <p:cNvSpPr txBox="1">
                <a:spLocks noChangeArrowheads="1"/>
              </p:cNvSpPr>
              <p:nvPr/>
            </p:nvSpPr>
            <p:spPr bwMode="auto">
              <a:xfrm>
                <a:off x="1661838" y="7513303"/>
                <a:ext cx="3186600" cy="404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600" i="1" dirty="0">
                    <a:ea typeface="宋体" charset="-122"/>
                    <a:cs typeface="Calibri" pitchFamily="34" charset="0"/>
                  </a:rPr>
                  <a:t>Heterogeneous Neighbors</a:t>
                </a:r>
                <a:endParaRPr lang="en-SG" altLang="zh-CN" sz="1600" i="1" dirty="0">
                  <a:ea typeface="宋体" charset="-122"/>
                  <a:cs typeface="Calibri" pitchFamily="34" charset="0"/>
                </a:endParaRPr>
              </a:p>
            </p:txBody>
          </p:sp>
        </p:grpSp>
      </p:grpSp>
      <p:grpSp>
        <p:nvGrpSpPr>
          <p:cNvPr id="207" name="组合 206"/>
          <p:cNvGrpSpPr>
            <a:grpSpLocks/>
          </p:cNvGrpSpPr>
          <p:nvPr/>
        </p:nvGrpSpPr>
        <p:grpSpPr bwMode="auto">
          <a:xfrm>
            <a:off x="891497" y="3608317"/>
            <a:ext cx="1295400" cy="400050"/>
            <a:chOff x="487202" y="3712479"/>
            <a:chExt cx="1295400" cy="400110"/>
          </a:xfrm>
        </p:grpSpPr>
        <p:sp>
          <p:nvSpPr>
            <p:cNvPr id="208" name="TextBox 175"/>
            <p:cNvSpPr txBox="1">
              <a:spLocks noChangeArrowheads="1"/>
            </p:cNvSpPr>
            <p:nvPr/>
          </p:nvSpPr>
          <p:spPr bwMode="auto">
            <a:xfrm>
              <a:off x="487202" y="3712479"/>
              <a:ext cx="12954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ea typeface="宋体" charset="-122"/>
                  <a:cs typeface="Calibri" pitchFamily="34" charset="0"/>
                </a:rPr>
                <a:t>Label </a:t>
              </a:r>
              <a:endParaRPr lang="en-SG" altLang="zh-CN" sz="2000" dirty="0">
                <a:ea typeface="宋体" charset="-122"/>
                <a:cs typeface="Calibri" pitchFamily="34" charset="0"/>
              </a:endParaRPr>
            </a:p>
          </p:txBody>
        </p:sp>
        <p:sp>
          <p:nvSpPr>
            <p:cNvPr id="209" name="Oval 89"/>
            <p:cNvSpPr/>
            <p:nvPr/>
          </p:nvSpPr>
          <p:spPr>
            <a:xfrm>
              <a:off x="1525101" y="3822033"/>
              <a:ext cx="146204" cy="166001"/>
            </a:xfrm>
            <a:prstGeom prst="diamond">
              <a:avLst/>
            </a:prstGeom>
            <a:solidFill>
              <a:srgbClr val="CC41D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</p:grpSp>
      <p:grpSp>
        <p:nvGrpSpPr>
          <p:cNvPr id="210" name="组合 209"/>
          <p:cNvGrpSpPr>
            <a:grpSpLocks/>
          </p:cNvGrpSpPr>
          <p:nvPr/>
        </p:nvGrpSpPr>
        <p:grpSpPr bwMode="auto">
          <a:xfrm>
            <a:off x="2867146" y="3584285"/>
            <a:ext cx="1874400" cy="409903"/>
            <a:chOff x="2680304" y="3721680"/>
            <a:chExt cx="2331600" cy="400110"/>
          </a:xfrm>
        </p:grpSpPr>
        <p:sp>
          <p:nvSpPr>
            <p:cNvPr id="211" name="TextBox 177"/>
            <p:cNvSpPr txBox="1">
              <a:spLocks noChangeArrowheads="1"/>
            </p:cNvSpPr>
            <p:nvPr/>
          </p:nvSpPr>
          <p:spPr bwMode="auto">
            <a:xfrm>
              <a:off x="2680304" y="3721680"/>
              <a:ext cx="2331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ea typeface="宋体" charset="-122"/>
                  <a:cs typeface="Calibri" pitchFamily="34" charset="0"/>
                </a:rPr>
                <a:t>Label </a:t>
              </a:r>
              <a:endParaRPr lang="en-SG" altLang="zh-CN" sz="2000" dirty="0">
                <a:ea typeface="宋体" charset="-122"/>
                <a:cs typeface="Calibri" pitchFamily="34" charset="0"/>
              </a:endParaRPr>
            </a:p>
          </p:txBody>
        </p:sp>
        <p:sp>
          <p:nvSpPr>
            <p:cNvPr id="212" name="Oval 91"/>
            <p:cNvSpPr/>
            <p:nvPr/>
          </p:nvSpPr>
          <p:spPr>
            <a:xfrm>
              <a:off x="4278820" y="3823295"/>
              <a:ext cx="241981" cy="19077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</p:grpSp>
      <p:cxnSp>
        <p:nvCxnSpPr>
          <p:cNvPr id="213" name="Straight Arrow Connector 63"/>
          <p:cNvCxnSpPr>
            <a:endCxn id="193" idx="3"/>
          </p:cNvCxnSpPr>
          <p:nvPr/>
        </p:nvCxnSpPr>
        <p:spPr bwMode="auto">
          <a:xfrm flipV="1">
            <a:off x="2014372" y="4761231"/>
            <a:ext cx="210939" cy="145062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65"/>
          <p:cNvCxnSpPr>
            <a:endCxn id="198" idx="3"/>
          </p:cNvCxnSpPr>
          <p:nvPr/>
        </p:nvCxnSpPr>
        <p:spPr bwMode="auto">
          <a:xfrm flipH="1">
            <a:off x="1160928" y="4999516"/>
            <a:ext cx="706437" cy="19727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67"/>
          <p:cNvCxnSpPr>
            <a:stCxn id="186" idx="2"/>
            <a:endCxn id="199" idx="3"/>
          </p:cNvCxnSpPr>
          <p:nvPr/>
        </p:nvCxnSpPr>
        <p:spPr bwMode="auto">
          <a:xfrm flipH="1">
            <a:off x="1561295" y="5044989"/>
            <a:ext cx="371159" cy="48994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69"/>
          <p:cNvCxnSpPr>
            <a:endCxn id="205" idx="1"/>
          </p:cNvCxnSpPr>
          <p:nvPr/>
        </p:nvCxnSpPr>
        <p:spPr bwMode="auto">
          <a:xfrm>
            <a:off x="1974928" y="5012882"/>
            <a:ext cx="320262" cy="183001"/>
          </a:xfrm>
          <a:prstGeom prst="straightConnector1">
            <a:avLst/>
          </a:prstGeom>
          <a:ln w="28575">
            <a:solidFill>
              <a:srgbClr val="CC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7" name="Straight Arrow Connector 71"/>
          <p:cNvCxnSpPr>
            <a:stCxn id="186" idx="1"/>
            <a:endCxn id="200" idx="4"/>
          </p:cNvCxnSpPr>
          <p:nvPr/>
        </p:nvCxnSpPr>
        <p:spPr bwMode="auto">
          <a:xfrm flipH="1" flipV="1">
            <a:off x="1397028" y="4883001"/>
            <a:ext cx="448113" cy="60388"/>
          </a:xfrm>
          <a:prstGeom prst="straightConnector1">
            <a:avLst/>
          </a:prstGeom>
          <a:ln w="28575">
            <a:solidFill>
              <a:srgbClr val="CC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73"/>
          <p:cNvCxnSpPr>
            <a:stCxn id="185" idx="4"/>
            <a:endCxn id="204" idx="1"/>
          </p:cNvCxnSpPr>
          <p:nvPr/>
        </p:nvCxnSpPr>
        <p:spPr bwMode="auto">
          <a:xfrm>
            <a:off x="1931659" y="5044989"/>
            <a:ext cx="76518" cy="412831"/>
          </a:xfrm>
          <a:prstGeom prst="straightConnector1">
            <a:avLst/>
          </a:prstGeom>
          <a:ln w="28575">
            <a:solidFill>
              <a:srgbClr val="CC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9" name="Straight Arrow Connector 75"/>
          <p:cNvCxnSpPr>
            <a:endCxn id="129" idx="3"/>
          </p:cNvCxnSpPr>
          <p:nvPr/>
        </p:nvCxnSpPr>
        <p:spPr bwMode="auto">
          <a:xfrm flipV="1">
            <a:off x="4346742" y="4735142"/>
            <a:ext cx="205545" cy="167964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77"/>
          <p:cNvCxnSpPr>
            <a:stCxn id="125" idx="2"/>
            <a:endCxn id="131" idx="2"/>
          </p:cNvCxnSpPr>
          <p:nvPr/>
        </p:nvCxnSpPr>
        <p:spPr bwMode="auto">
          <a:xfrm>
            <a:off x="4259430" y="5018900"/>
            <a:ext cx="314325" cy="2032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80"/>
          <p:cNvCxnSpPr>
            <a:stCxn id="125" idx="1"/>
          </p:cNvCxnSpPr>
          <p:nvPr/>
        </p:nvCxnSpPr>
        <p:spPr bwMode="auto">
          <a:xfrm flipH="1" flipV="1">
            <a:off x="3908591" y="4656051"/>
            <a:ext cx="263526" cy="26124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84"/>
          <p:cNvCxnSpPr>
            <a:stCxn id="125" idx="2"/>
            <a:endCxn id="146" idx="4"/>
          </p:cNvCxnSpPr>
          <p:nvPr/>
        </p:nvCxnSpPr>
        <p:spPr bwMode="auto">
          <a:xfrm flipH="1" flipV="1">
            <a:off x="3783379" y="4916287"/>
            <a:ext cx="476051" cy="102613"/>
          </a:xfrm>
          <a:prstGeom prst="straightConnector1">
            <a:avLst/>
          </a:prstGeom>
          <a:ln w="28575">
            <a:solidFill>
              <a:srgbClr val="CC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3" name="Straight Arrow Connector 86"/>
          <p:cNvCxnSpPr>
            <a:stCxn id="125" idx="2"/>
            <a:endCxn id="176" idx="1"/>
          </p:cNvCxnSpPr>
          <p:nvPr/>
        </p:nvCxnSpPr>
        <p:spPr bwMode="auto">
          <a:xfrm>
            <a:off x="4259430" y="5018900"/>
            <a:ext cx="135098" cy="424706"/>
          </a:xfrm>
          <a:prstGeom prst="straightConnector1">
            <a:avLst/>
          </a:prstGeom>
          <a:ln w="28575">
            <a:solidFill>
              <a:srgbClr val="CC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4" name="Straight Arrow Connector 86"/>
          <p:cNvCxnSpPr>
            <a:stCxn id="125" idx="2"/>
            <a:endCxn id="161" idx="0"/>
          </p:cNvCxnSpPr>
          <p:nvPr/>
        </p:nvCxnSpPr>
        <p:spPr bwMode="auto">
          <a:xfrm flipH="1">
            <a:off x="4143149" y="5018900"/>
            <a:ext cx="116281" cy="489382"/>
          </a:xfrm>
          <a:prstGeom prst="straightConnector1">
            <a:avLst/>
          </a:prstGeom>
          <a:ln w="28575">
            <a:solidFill>
              <a:srgbClr val="CC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25" name="组合 224"/>
          <p:cNvGrpSpPr/>
          <p:nvPr/>
        </p:nvGrpSpPr>
        <p:grpSpPr>
          <a:xfrm>
            <a:off x="2647571" y="3048251"/>
            <a:ext cx="409182" cy="369332"/>
            <a:chOff x="3300696" y="1730126"/>
            <a:chExt cx="409182" cy="369332"/>
          </a:xfrm>
        </p:grpSpPr>
        <p:sp>
          <p:nvSpPr>
            <p:cNvPr id="226" name="TextBox 225"/>
            <p:cNvSpPr txBox="1"/>
            <p:nvPr/>
          </p:nvSpPr>
          <p:spPr>
            <a:xfrm>
              <a:off x="3422620" y="173012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zh-CN" altLang="en-US" sz="1800" b="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27" name="组合 226"/>
            <p:cNvGrpSpPr/>
            <p:nvPr/>
          </p:nvGrpSpPr>
          <p:grpSpPr>
            <a:xfrm>
              <a:off x="3300696" y="1842121"/>
              <a:ext cx="194531" cy="206018"/>
              <a:chOff x="3276946" y="1806496"/>
              <a:chExt cx="194531" cy="206018"/>
            </a:xfrm>
          </p:grpSpPr>
          <p:sp>
            <p:nvSpPr>
              <p:cNvPr id="228" name="Oval 91"/>
              <p:cNvSpPr/>
              <p:nvPr/>
            </p:nvSpPr>
            <p:spPr bwMode="auto">
              <a:xfrm>
                <a:off x="3276946" y="1817070"/>
                <a:ext cx="194531" cy="19544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229" name="Diamond 119"/>
              <p:cNvSpPr/>
              <p:nvPr/>
            </p:nvSpPr>
            <p:spPr bwMode="auto">
              <a:xfrm>
                <a:off x="3284977" y="1806496"/>
                <a:ext cx="174625" cy="203200"/>
              </a:xfrm>
              <a:prstGeom prst="diamond">
                <a:avLst/>
              </a:prstGeom>
              <a:solidFill>
                <a:srgbClr val="CC41DF"/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</p:grpSp>
      <p:sp>
        <p:nvSpPr>
          <p:cNvPr id="23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52 -0.06661 L 0.00903 0.006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367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56 -0.0636 L -0.00729 0.008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3" y="35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Objective Function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280" y="1116846"/>
            <a:ext cx="8892481" cy="101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-228600" eaLnBrk="0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2400" dirty="0" smtClean="0">
                <a:solidFill>
                  <a:srgbClr val="C00000"/>
                </a:solidFill>
                <a:ea typeface="宋体" charset="-122"/>
              </a:rPr>
              <a:t>Encourage prediction 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 </a:t>
            </a:r>
            <a:r>
              <a:rPr lang="en-US" altLang="zh-CN" sz="2400" dirty="0" smtClean="0">
                <a:solidFill>
                  <a:srgbClr val="C00000"/>
                </a:solidFill>
                <a:ea typeface="宋体" charset="-122"/>
              </a:rPr>
              <a:t>of </a:t>
            </a:r>
            <a:r>
              <a:rPr lang="en-US" altLang="zh-CN" sz="2400" dirty="0" smtClean="0">
                <a:solidFill>
                  <a:srgbClr val="C00000"/>
                </a:solidFill>
                <a:ea typeface="宋体" charset="-122"/>
                <a:cs typeface="+mn-cs"/>
              </a:rPr>
              <a:t>hashing function </a:t>
            </a:r>
            <a:r>
              <a:rPr lang="en-US" altLang="zh-CN" sz="2400" b="0" i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</a:t>
            </a:r>
            <a:r>
              <a:rPr lang="en-US" altLang="zh-CN" sz="2400" dirty="0">
                <a:solidFill>
                  <a:srgbClr val="C00000"/>
                </a:solidFill>
                <a:ea typeface="宋体" charset="-122"/>
                <a:cs typeface="+mn-cs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ea typeface="宋体" charset="-122"/>
                <a:cs typeface="+mn-cs"/>
              </a:rPr>
              <a:t>on neighbor pairs to have the same sign with neighbor </a:t>
            </a:r>
            <a:r>
              <a:rPr lang="en-US" altLang="zh-CN" sz="2400" dirty="0" smtClean="0">
                <a:solidFill>
                  <a:srgbClr val="C00000"/>
                </a:solidFill>
                <a:ea typeface="宋体" charset="-122"/>
                <a:cs typeface="+mn-cs"/>
              </a:rPr>
              <a:t>matrix </a:t>
            </a:r>
            <a:r>
              <a:rPr lang="en-US" altLang="zh-CN" sz="2400" b="0" i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Z 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</a:t>
            </a:r>
            <a:endParaRPr lang="zh-CN" altLang="en-US" sz="2400" dirty="0">
              <a:solidFill>
                <a:srgbClr val="C00000"/>
              </a:solidFill>
              <a:ea typeface="宋体" charset="-122"/>
              <a:cs typeface="+mn-cs"/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234636" y="4108610"/>
            <a:ext cx="6666131" cy="1450097"/>
            <a:chOff x="234636" y="2232456"/>
            <a:chExt cx="6666131" cy="1450097"/>
          </a:xfrm>
        </p:grpSpPr>
        <p:grpSp>
          <p:nvGrpSpPr>
            <p:cNvPr id="13323" name="组合 15"/>
            <p:cNvGrpSpPr>
              <a:grpSpLocks/>
            </p:cNvGrpSpPr>
            <p:nvPr/>
          </p:nvGrpSpPr>
          <p:grpSpPr bwMode="auto">
            <a:xfrm>
              <a:off x="234636" y="2232456"/>
              <a:ext cx="6666131" cy="1357313"/>
              <a:chOff x="251520" y="4462889"/>
              <a:chExt cx="6665216" cy="1357539"/>
            </a:xfrm>
          </p:grpSpPr>
          <p:sp>
            <p:nvSpPr>
              <p:cNvPr id="13325" name="矩形 10"/>
              <p:cNvSpPr>
                <a:spLocks noChangeArrowheads="1"/>
              </p:cNvSpPr>
              <p:nvPr/>
            </p:nvSpPr>
            <p:spPr bwMode="auto">
              <a:xfrm>
                <a:off x="251520" y="4462889"/>
                <a:ext cx="3758846" cy="646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Exponential Loss Function</a:t>
                </a:r>
                <a:r>
                  <a:rPr lang="en-US" altLang="zh-CN" dirty="0"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:</a:t>
                </a:r>
              </a:p>
              <a:p>
                <a:endParaRPr lang="zh-CN" altLang="en-US" dirty="0"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pic>
            <p:nvPicPr>
              <p:cNvPr id="1332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32" b="50000"/>
              <a:stretch>
                <a:fillRect/>
              </a:stretch>
            </p:blipFill>
            <p:spPr bwMode="auto">
              <a:xfrm>
                <a:off x="2875636" y="4902438"/>
                <a:ext cx="4041100" cy="9179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00"/>
            <a:stretch>
              <a:fillRect/>
            </a:stretch>
          </p:blipFill>
          <p:spPr bwMode="auto">
            <a:xfrm>
              <a:off x="2119950" y="2624634"/>
              <a:ext cx="661061" cy="1057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298486" y="2158811"/>
            <a:ext cx="574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ea typeface="宋体" charset="-122"/>
                <a:cs typeface="Calibri" pitchFamily="34" charset="0"/>
              </a:rPr>
              <a:t>Homogeneous</a:t>
            </a:r>
            <a:r>
              <a:rPr lang="en-US" altLang="zh-CN" sz="2400" b="0" dirty="0" smtClean="0">
                <a:ea typeface="宋体" charset="-122"/>
                <a:cs typeface="Calibri" pitchFamily="34" charset="0"/>
              </a:rPr>
              <a:t>:   </a:t>
            </a:r>
            <a:r>
              <a:rPr lang="en-US" altLang="zh-CN" sz="2400" b="0" i="1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z</a:t>
            </a:r>
            <a:r>
              <a:rPr lang="en-US" altLang="zh-CN" sz="2400" b="0" i="1" baseline="-25000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ij</a:t>
            </a:r>
            <a:r>
              <a:rPr lang="en-US" altLang="zh-CN" sz="2400" b="0" i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1, </a:t>
            </a:r>
            <a:r>
              <a:rPr lang="en-US" altLang="zh-CN" sz="2400" b="0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expect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0" i="1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</a:t>
            </a:r>
            <a:r>
              <a:rPr lang="en-US" altLang="zh-CN" sz="2400" b="0" i="1" baseline="-25000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0" i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 b="0" i="1" baseline="-2500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0" i="1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</a:t>
            </a:r>
            <a:r>
              <a:rPr lang="en-US" altLang="zh-CN" sz="2400" b="0" i="1" baseline="-25000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0" i="1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 b="0" i="1" baseline="-25000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)=1</a:t>
            </a:r>
            <a:endParaRPr lang="zh-CN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293226" y="2910319"/>
            <a:ext cx="611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C6600"/>
                </a:solidFill>
                <a:ea typeface="宋体" charset="-122"/>
                <a:cs typeface="Calibri" pitchFamily="34" charset="0"/>
              </a:rPr>
              <a:t>Heterogeneous</a:t>
            </a:r>
            <a:r>
              <a:rPr lang="en-US" altLang="zh-CN" sz="2400" b="0" dirty="0" smtClean="0">
                <a:ea typeface="宋体" charset="-122"/>
                <a:cs typeface="Calibri" pitchFamily="34" charset="0"/>
              </a:rPr>
              <a:t>: </a:t>
            </a:r>
            <a:r>
              <a:rPr lang="en-US" altLang="zh-CN" sz="2400" b="0" i="1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z</a:t>
            </a:r>
            <a:r>
              <a:rPr lang="en-US" altLang="zh-CN" sz="2400" b="0" i="1" baseline="-25000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ij</a:t>
            </a:r>
            <a:r>
              <a:rPr lang="en-US" altLang="zh-CN" sz="2400" b="0" i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=-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</a:t>
            </a:r>
            <a:r>
              <a:rPr lang="en-US" altLang="zh-CN" sz="2400" b="0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 </a:t>
            </a:r>
            <a:r>
              <a:rPr lang="en-US" altLang="zh-CN" sz="2400" b="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expect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0" i="1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</a:t>
            </a:r>
            <a:r>
              <a:rPr lang="en-US" altLang="zh-CN" sz="2400" b="0" i="1" baseline="-25000" dirty="0" err="1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0" i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 b="0" i="1" baseline="-2500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 sz="2400" b="0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0" i="1" dirty="0" err="1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</a:t>
            </a:r>
            <a:r>
              <a:rPr lang="en-US" altLang="zh-CN" sz="2400" b="0" i="1" baseline="-25000" dirty="0" err="1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n-US" altLang="zh-CN" sz="2400" b="0" dirty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0" i="1" dirty="0" err="1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 b="0" i="1" baseline="-25000" dirty="0" err="1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</a:t>
            </a:r>
            <a:r>
              <a:rPr lang="en-US" altLang="zh-CN" sz="2400" b="0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)=-1</a:t>
            </a:r>
            <a:endParaRPr lang="zh-CN" altLang="en-US" sz="24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536657" y="3324686"/>
            <a:ext cx="4461782" cy="1414489"/>
            <a:chOff x="1978105" y="3545410"/>
            <a:chExt cx="4461782" cy="1414489"/>
          </a:xfrm>
        </p:grpSpPr>
        <p:grpSp>
          <p:nvGrpSpPr>
            <p:cNvPr id="11" name="组合 10"/>
            <p:cNvGrpSpPr/>
            <p:nvPr/>
          </p:nvGrpSpPr>
          <p:grpSpPr>
            <a:xfrm>
              <a:off x="1978105" y="3561176"/>
              <a:ext cx="4031785" cy="1398723"/>
              <a:chOff x="1978105" y="3561176"/>
              <a:chExt cx="4031785" cy="139872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978105" y="4053853"/>
                <a:ext cx="4031785" cy="906046"/>
                <a:chOff x="4676252" y="3657440"/>
                <a:chExt cx="4467748" cy="979293"/>
              </a:xfrm>
            </p:grpSpPr>
            <p:sp>
              <p:nvSpPr>
                <p:cNvPr id="6" name="圆角矩形 5"/>
                <p:cNvSpPr/>
                <p:nvPr/>
              </p:nvSpPr>
              <p:spPr>
                <a:xfrm>
                  <a:off x="4676252" y="3657440"/>
                  <a:ext cx="4467748" cy="979293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1" name="组合 70"/>
                <p:cNvGrpSpPr>
                  <a:grpSpLocks/>
                </p:cNvGrpSpPr>
                <p:nvPr/>
              </p:nvGrpSpPr>
              <p:grpSpPr bwMode="auto">
                <a:xfrm>
                  <a:off x="4676252" y="3768064"/>
                  <a:ext cx="4449030" cy="692702"/>
                  <a:chOff x="661436" y="2192684"/>
                  <a:chExt cx="4449009" cy="693144"/>
                </a:xfrm>
              </p:grpSpPr>
              <p:pic>
                <p:nvPicPr>
                  <p:cNvPr id="13329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4713" y="2192684"/>
                    <a:ext cx="2315732" cy="69314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3331" name="Text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1436" y="2339976"/>
                    <a:ext cx="2069788" cy="4003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1pPr>
                    <a:lvl2pPr marL="742950" indent="-28575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2pPr>
                    <a:lvl3pPr marL="1143000" indent="-22860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3pPr>
                    <a:lvl4pPr marL="1600200" indent="-22860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4pPr>
                    <a:lvl5pPr marL="2057400" indent="-22860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r>
                      <a:rPr lang="en-US" altLang="zh-CN" sz="2000" dirty="0">
                        <a:solidFill>
                          <a:srgbClr val="0070C0"/>
                        </a:solidFill>
                        <a:latin typeface="Times New Roman" pitchFamily="18" charset="0"/>
                        <a:ea typeface="宋体" charset="-122"/>
                        <a:cs typeface="Times New Roman" pitchFamily="18" charset="0"/>
                      </a:rPr>
                      <a:t>Hashing function</a:t>
                    </a:r>
                    <a:endParaRPr lang="zh-CN" altLang="en-US" sz="1800" dirty="0">
                      <a:solidFill>
                        <a:srgbClr val="0070C0"/>
                      </a:solidFill>
                      <a:latin typeface="Times New Roman" pitchFamily="18" charset="0"/>
                      <a:ea typeface="宋体" charset="-122"/>
                      <a:cs typeface="Times New Roman" pitchFamily="18" charset="0"/>
                    </a:endParaRPr>
                  </a:p>
                </p:txBody>
              </p:sp>
            </p:grpSp>
          </p:grpSp>
          <p:cxnSp>
            <p:nvCxnSpPr>
              <p:cNvPr id="10" name="直接箭头连接符 9"/>
              <p:cNvCxnSpPr/>
              <p:nvPr/>
            </p:nvCxnSpPr>
            <p:spPr>
              <a:xfrm flipH="1">
                <a:off x="4879939" y="3561176"/>
                <a:ext cx="984833" cy="46114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连接符 14"/>
            <p:cNvCxnSpPr/>
            <p:nvPr/>
          </p:nvCxnSpPr>
          <p:spPr>
            <a:xfrm>
              <a:off x="5644055" y="3545410"/>
              <a:ext cx="795832" cy="0"/>
            </a:xfrm>
            <a:prstGeom prst="line">
              <a:avLst/>
            </a:prstGeom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92741" y="2190343"/>
            <a:ext cx="1310845" cy="1084477"/>
            <a:chOff x="207755" y="2376423"/>
            <a:chExt cx="1504177" cy="1191490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4" r="67875"/>
            <a:stretch/>
          </p:blipFill>
          <p:spPr bwMode="auto">
            <a:xfrm>
              <a:off x="207755" y="2673947"/>
              <a:ext cx="1386838" cy="553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左大括号 34"/>
            <p:cNvSpPr/>
            <p:nvPr/>
          </p:nvSpPr>
          <p:spPr>
            <a:xfrm>
              <a:off x="1504137" y="2376423"/>
              <a:ext cx="207795" cy="119149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91682" y="2313122"/>
            <a:ext cx="1896369" cy="914400"/>
            <a:chOff x="7265108" y="2549612"/>
            <a:chExt cx="1896369" cy="914400"/>
          </a:xfrm>
        </p:grpSpPr>
        <p:sp>
          <p:nvSpPr>
            <p:cNvPr id="37" name="右大括号 36"/>
            <p:cNvSpPr/>
            <p:nvPr/>
          </p:nvSpPr>
          <p:spPr>
            <a:xfrm>
              <a:off x="7265108" y="2549612"/>
              <a:ext cx="155448" cy="91440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94647" y="2772337"/>
              <a:ext cx="1766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0" i="1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z</a:t>
              </a:r>
              <a:r>
                <a:rPr lang="en-US" altLang="zh-CN" sz="2400" b="0" i="1" baseline="-25000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ij</a:t>
              </a:r>
              <a:r>
                <a:rPr lang="en-US" altLang="zh-CN" sz="2400" b="0" i="1" baseline="-25000" dirty="0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 </a:t>
              </a:r>
              <a:r>
                <a:rPr lang="en-US" altLang="zh-CN" sz="2400" b="0" i="1" dirty="0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f</a:t>
              </a:r>
              <a:r>
                <a:rPr lang="en-US" altLang="zh-CN" sz="2400" b="0" dirty="0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(</a:t>
              </a:r>
              <a:r>
                <a:rPr lang="en-US" altLang="zh-CN" sz="2400" b="0" i="1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2400" b="0" i="1" baseline="-25000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i</a:t>
              </a:r>
              <a:r>
                <a:rPr lang="en-US" altLang="zh-CN" sz="2400" b="0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,</a:t>
              </a:r>
              <a:r>
                <a:rPr lang="en-US" altLang="zh-CN" sz="2400" b="0" i="1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2400" b="0" i="1" baseline="-25000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j</a:t>
              </a:r>
              <a:r>
                <a:rPr lang="en-US" altLang="zh-CN" sz="2400" b="0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,</a:t>
              </a:r>
              <a:r>
                <a:rPr lang="en-US" altLang="zh-CN" sz="2400" b="0" i="1" dirty="0" err="1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k</a:t>
              </a:r>
              <a:r>
                <a:rPr lang="en-US" altLang="zh-CN" sz="2400" b="0" dirty="0" smtClean="0">
                  <a:solidFill>
                    <a:srgbClr val="C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)=1</a:t>
              </a:r>
              <a:endParaRPr lang="zh-CN" altLang="en-US" sz="24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4257" y="3366344"/>
            <a:ext cx="7844805" cy="2451131"/>
            <a:chOff x="844619" y="3366344"/>
            <a:chExt cx="7844805" cy="2451131"/>
          </a:xfrm>
        </p:grpSpPr>
        <p:grpSp>
          <p:nvGrpSpPr>
            <p:cNvPr id="34" name="组合 33"/>
            <p:cNvGrpSpPr/>
            <p:nvPr/>
          </p:nvGrpSpPr>
          <p:grpSpPr>
            <a:xfrm>
              <a:off x="844619" y="3366344"/>
              <a:ext cx="7345404" cy="2451131"/>
              <a:chOff x="1239615" y="3540150"/>
              <a:chExt cx="7345404" cy="2451131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5701859" y="3540150"/>
                <a:ext cx="1644872" cy="578435"/>
                <a:chOff x="5701859" y="3540150"/>
                <a:chExt cx="1644872" cy="578435"/>
              </a:xfrm>
            </p:grpSpPr>
            <p:cxnSp>
              <p:nvCxnSpPr>
                <p:cNvPr id="33" name="直接箭头连接符 32"/>
                <p:cNvCxnSpPr/>
                <p:nvPr/>
              </p:nvCxnSpPr>
              <p:spPr>
                <a:xfrm>
                  <a:off x="6455653" y="3561176"/>
                  <a:ext cx="891078" cy="55740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5701859" y="3540150"/>
                  <a:ext cx="1518748" cy="0"/>
                </a:xfrm>
                <a:prstGeom prst="line">
                  <a:avLst/>
                </a:prstGeom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/>
              <p:cNvGrpSpPr/>
              <p:nvPr/>
            </p:nvGrpSpPr>
            <p:grpSpPr>
              <a:xfrm>
                <a:off x="1239615" y="4159694"/>
                <a:ext cx="7345404" cy="1831587"/>
                <a:chOff x="1569357" y="3795239"/>
                <a:chExt cx="7345404" cy="1831587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1569357" y="3795239"/>
                  <a:ext cx="7345404" cy="1831587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" name="组合 1"/>
                <p:cNvGrpSpPr>
                  <a:grpSpLocks/>
                </p:cNvGrpSpPr>
                <p:nvPr/>
              </p:nvGrpSpPr>
              <p:grpSpPr bwMode="auto">
                <a:xfrm>
                  <a:off x="1569357" y="3995717"/>
                  <a:ext cx="7291934" cy="1193195"/>
                  <a:chOff x="645595" y="3064448"/>
                  <a:chExt cx="7290559" cy="1192783"/>
                </a:xfrm>
              </p:grpSpPr>
              <p:pic>
                <p:nvPicPr>
                  <p:cNvPr id="13322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90963" y="3500395"/>
                    <a:ext cx="3146474" cy="7568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3321" name="Text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5595" y="3070833"/>
                    <a:ext cx="2277951" cy="3999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1pPr>
                    <a:lvl2pPr marL="742950" indent="-28575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2pPr>
                    <a:lvl3pPr marL="1143000" indent="-22860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3pPr>
                    <a:lvl4pPr marL="1600200" indent="-22860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4pPr>
                    <a:lvl5pPr marL="2057400" indent="-228600" eaLnBrk="0" hangingPunct="0"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 b="1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r>
                      <a:rPr lang="en-US" altLang="zh-CN" sz="2000" dirty="0" smtClean="0">
                        <a:solidFill>
                          <a:srgbClr val="0070C0"/>
                        </a:solidFill>
                        <a:latin typeface="Times New Roman" pitchFamily="18" charset="0"/>
                        <a:ea typeface="宋体" charset="-122"/>
                        <a:cs typeface="Times New Roman" pitchFamily="18" charset="0"/>
                      </a:rPr>
                      <a:t>Hashing prediction</a:t>
                    </a:r>
                    <a:endParaRPr lang="zh-CN" altLang="en-US" sz="2000" dirty="0">
                      <a:solidFill>
                        <a:srgbClr val="0070C0"/>
                      </a:solidFill>
                      <a:latin typeface="Times New Roman" pitchFamily="18" charset="0"/>
                      <a:ea typeface="宋体" charset="-122"/>
                      <a:cs typeface="Times New Roman" pitchFamily="18" charset="0"/>
                    </a:endParaRPr>
                  </a:p>
                </p:txBody>
              </p:sp>
              <p:pic>
                <p:nvPicPr>
                  <p:cNvPr id="1332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68154" y="3064448"/>
                    <a:ext cx="4968000" cy="46625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3" name="组合 2"/>
            <p:cNvGrpSpPr/>
            <p:nvPr/>
          </p:nvGrpSpPr>
          <p:grpSpPr>
            <a:xfrm>
              <a:off x="852549" y="5277719"/>
              <a:ext cx="7836875" cy="431418"/>
              <a:chOff x="723805" y="1244274"/>
              <a:chExt cx="7836875" cy="431418"/>
            </a:xfrm>
          </p:grpSpPr>
          <p:sp>
            <p:nvSpPr>
              <p:cNvPr id="13328" name="TextBox 59"/>
              <p:cNvSpPr txBox="1">
                <a:spLocks noChangeArrowheads="1"/>
              </p:cNvSpPr>
              <p:nvPr/>
            </p:nvSpPr>
            <p:spPr bwMode="auto">
              <a:xfrm>
                <a:off x="723805" y="1244274"/>
                <a:ext cx="19784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solidFill>
                      <a:srgbClr val="0070C0"/>
                    </a:solidFill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Active Label Set</a:t>
                </a:r>
                <a:endParaRPr lang="zh-CN" altLang="en-US" sz="2000" dirty="0">
                  <a:solidFill>
                    <a:srgbClr val="0070C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985702" y="1275582"/>
                <a:ext cx="55749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0" i="1" dirty="0" smtClean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zh-CN" sz="2000" b="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CN" sz="2000" b="0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zh-CN" sz="2000" b="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itchFamily="18" charset="0"/>
                    <a:cs typeface="Times New Roman" pitchFamily="18" charset="0"/>
                  </a:rPr>
                  <a:t>:  </a:t>
                </a:r>
                <a:r>
                  <a:rPr lang="en-US" altLang="zh-CN" sz="2000" b="0" dirty="0" smtClean="0">
                    <a:cs typeface="Calibri" pitchFamily="34" charset="0"/>
                  </a:rPr>
                  <a:t>labels associated </a:t>
                </a:r>
                <a:r>
                  <a:rPr lang="en-US" altLang="zh-CN" sz="2000" b="0" dirty="0">
                    <a:cs typeface="Calibri" pitchFamily="34" charset="0"/>
                  </a:rPr>
                  <a:t>with the </a:t>
                </a:r>
                <a:r>
                  <a:rPr lang="en-US" altLang="zh-CN" sz="2000" b="0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zh-CN" sz="2000" b="0" dirty="0" smtClean="0">
                    <a:cs typeface="Calibri" pitchFamily="34" charset="0"/>
                  </a:rPr>
                  <a:t>-</a:t>
                </a:r>
                <a:r>
                  <a:rPr lang="en-US" altLang="zh-CN" sz="2000" b="0" dirty="0" err="1" smtClean="0">
                    <a:cs typeface="Calibri" pitchFamily="34" charset="0"/>
                  </a:rPr>
                  <a:t>th</a:t>
                </a:r>
                <a:r>
                  <a:rPr lang="en-US" altLang="zh-CN" sz="2000" b="0" dirty="0" smtClean="0">
                    <a:cs typeface="Calibri" pitchFamily="34" charset="0"/>
                  </a:rPr>
                  <a:t> bit</a:t>
                </a:r>
                <a:endParaRPr lang="zh-CN" altLang="en-US" sz="2000" b="0" dirty="0">
                  <a:cs typeface="Calibri" pitchFamily="34" charset="0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179388" y="2420938"/>
            <a:ext cx="8229600" cy="1152525"/>
            <a:chOff x="85941" y="2188825"/>
            <a:chExt cx="8229600" cy="1152243"/>
          </a:xfrm>
        </p:grpSpPr>
        <p:sp>
          <p:nvSpPr>
            <p:cNvPr id="91" name="Content Placeholder 2"/>
            <p:cNvSpPr txBox="1">
              <a:spLocks/>
            </p:cNvSpPr>
            <p:nvPr/>
          </p:nvSpPr>
          <p:spPr>
            <a:xfrm>
              <a:off x="85941" y="2188825"/>
              <a:ext cx="8229600" cy="7364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635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lvl="1" eaLnBrk="1" hangingPunct="1">
                <a:spcBef>
                  <a:spcPct val="20000"/>
                </a:spcBef>
                <a:buClr>
                  <a:schemeClr val="tx1"/>
                </a:buClr>
                <a:buSzPct val="80000"/>
              </a:pPr>
              <a:endParaRPr lang="en-US" altLang="zh-CN" sz="2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  <a:p>
              <a:pPr lvl="1" eaLnBrk="1" hangingPunct="1">
                <a:spcBef>
                  <a:spcPct val="20000"/>
                </a:spcBef>
                <a:buClr>
                  <a:schemeClr val="tx1"/>
                </a:buClr>
                <a:buSzPct val="80000"/>
                <a:buFontTx/>
                <a:buBlip>
                  <a:blip r:embed="rId3"/>
                </a:buBlip>
              </a:pPr>
              <a:endParaRPr lang="en-US" altLang="zh-CN" sz="2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  <a:p>
              <a:pPr lvl="1" eaLnBrk="1" hangingPunct="1">
                <a:spcBef>
                  <a:spcPct val="20000"/>
                </a:spcBef>
                <a:buClr>
                  <a:schemeClr val="tx1"/>
                </a:buClr>
                <a:buSzPct val="80000"/>
                <a:buFontTx/>
                <a:buBlip>
                  <a:blip r:embed="rId3"/>
                </a:buBlip>
              </a:pPr>
              <a:endParaRPr lang="en-US" altLang="zh-CN" sz="2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  <a:p>
              <a:pPr lvl="1" eaLnBrk="1" hangingPunct="1">
                <a:spcBef>
                  <a:spcPct val="20000"/>
                </a:spcBef>
                <a:buClr>
                  <a:schemeClr val="tx1"/>
                </a:buClr>
                <a:buSzPct val="80000"/>
              </a:pPr>
              <a:endParaRPr lang="en-US" altLang="zh-CN" sz="2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  <a:p>
              <a:pPr lvl="1" eaLnBrk="1" hangingPunct="1">
                <a:spcBef>
                  <a:spcPct val="20000"/>
                </a:spcBef>
                <a:buClr>
                  <a:schemeClr val="tx1"/>
                </a:buClr>
                <a:buSzPct val="80000"/>
                <a:buFontTx/>
                <a:buBlip>
                  <a:blip r:embed="rId3"/>
                </a:buBlip>
              </a:pPr>
              <a:endParaRPr lang="en-US" altLang="zh-CN" sz="2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pic>
          <p:nvPicPr>
            <p:cNvPr id="1462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97" y="2683843"/>
              <a:ext cx="7467600" cy="657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2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047" y="2209237"/>
              <a:ext cx="5111444" cy="561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339" name="内容占位符 3"/>
          <p:cNvSpPr>
            <a:spLocks noGrp="1"/>
          </p:cNvSpPr>
          <p:nvPr>
            <p:ph idx="1"/>
          </p:nvPr>
        </p:nvSpPr>
        <p:spPr>
          <a:xfrm>
            <a:off x="457200" y="1192213"/>
            <a:ext cx="8578850" cy="4648200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Boosting style: </a:t>
            </a:r>
            <a:r>
              <a:rPr lang="en-US" altLang="zh-CN" b="0" dirty="0" smtClean="0">
                <a:ea typeface="宋体" charset="-122"/>
              </a:rPr>
              <a:t>to learn a hashing function that tries to </a:t>
            </a:r>
            <a:r>
              <a:rPr lang="en-US" altLang="zh-CN" b="0" dirty="0" smtClean="0">
                <a:solidFill>
                  <a:srgbClr val="C00000"/>
                </a:solidFill>
                <a:ea typeface="宋体" charset="-122"/>
              </a:rPr>
              <a:t>correct the previous mistakes by updating weights on neighbor pairs</a:t>
            </a:r>
          </a:p>
          <a:p>
            <a:endParaRPr lang="zh-CN" altLang="en-US" dirty="0" smtClean="0">
              <a:ea typeface="宋体" charset="-122"/>
            </a:endParaRPr>
          </a:p>
        </p:txBody>
      </p:sp>
      <p:sp>
        <p:nvSpPr>
          <p:cNvPr id="14340" name="Title 2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Sequential Learning: Boosting</a:t>
            </a:r>
            <a:endParaRPr lang="zh-CN" altLang="en-US" smtClean="0">
              <a:ea typeface="宋体" charset="-122"/>
            </a:endParaRPr>
          </a:p>
        </p:txBody>
      </p:sp>
      <p:graphicFrame>
        <p:nvGraphicFramePr>
          <p:cNvPr id="108" name="Table 19"/>
          <p:cNvGraphicFramePr>
            <a:graphicFrameLocks noGrp="1"/>
          </p:cNvGraphicFramePr>
          <p:nvPr/>
        </p:nvGraphicFramePr>
        <p:xfrm>
          <a:off x="452438" y="4508500"/>
          <a:ext cx="2357437" cy="1689120"/>
        </p:xfrm>
        <a:graphic>
          <a:graphicData uri="http://schemas.openxmlformats.org/drawingml/2006/table">
            <a:tbl>
              <a:tblPr/>
              <a:tblGrid>
                <a:gridCol w="293687"/>
                <a:gridCol w="295275"/>
                <a:gridCol w="295275"/>
                <a:gridCol w="293688"/>
                <a:gridCol w="295275"/>
                <a:gridCol w="295275"/>
                <a:gridCol w="293687"/>
                <a:gridCol w="295275"/>
              </a:tblGrid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</a:tbl>
          </a:graphicData>
        </a:graphic>
      </p:graphicFrame>
      <p:sp>
        <p:nvSpPr>
          <p:cNvPr id="109" name="Rectangle 20"/>
          <p:cNvSpPr/>
          <p:nvPr/>
        </p:nvSpPr>
        <p:spPr>
          <a:xfrm>
            <a:off x="774700" y="4784725"/>
            <a:ext cx="252413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0" name="Rectangle 22"/>
          <p:cNvSpPr/>
          <p:nvPr/>
        </p:nvSpPr>
        <p:spPr>
          <a:xfrm>
            <a:off x="487363" y="5092700"/>
            <a:ext cx="252412" cy="2508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1" name="Rectangle 23"/>
          <p:cNvSpPr/>
          <p:nvPr/>
        </p:nvSpPr>
        <p:spPr>
          <a:xfrm>
            <a:off x="2260600" y="4795838"/>
            <a:ext cx="252413" cy="2524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2" name="Rectangle 25"/>
          <p:cNvSpPr/>
          <p:nvPr/>
        </p:nvSpPr>
        <p:spPr>
          <a:xfrm>
            <a:off x="1370013" y="5356225"/>
            <a:ext cx="250825" cy="2524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3" name="Rectangle 26"/>
          <p:cNvSpPr/>
          <p:nvPr/>
        </p:nvSpPr>
        <p:spPr>
          <a:xfrm>
            <a:off x="1071563" y="5632450"/>
            <a:ext cx="252412" cy="250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4" name="Rectangle 29"/>
          <p:cNvSpPr/>
          <p:nvPr/>
        </p:nvSpPr>
        <p:spPr>
          <a:xfrm>
            <a:off x="1957388" y="5356225"/>
            <a:ext cx="252412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79375" y="47259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l1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79375" y="500697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l2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9375" y="53070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l3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 rot="5400000">
            <a:off x="121444" y="5838032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119" name="组合 118"/>
          <p:cNvGrpSpPr>
            <a:grpSpLocks/>
          </p:cNvGrpSpPr>
          <p:nvPr/>
        </p:nvGrpSpPr>
        <p:grpSpPr bwMode="auto">
          <a:xfrm>
            <a:off x="442913" y="4149725"/>
            <a:ext cx="2473325" cy="368300"/>
            <a:chOff x="6591555" y="3789040"/>
            <a:chExt cx="2473557" cy="369332"/>
          </a:xfrm>
        </p:grpSpPr>
        <p:sp>
          <p:nvSpPr>
            <p:cNvPr id="14617" name="TextBox 119"/>
            <p:cNvSpPr txBox="1">
              <a:spLocks noChangeArrowheads="1"/>
            </p:cNvSpPr>
            <p:nvPr/>
          </p:nvSpPr>
          <p:spPr bwMode="auto">
            <a:xfrm>
              <a:off x="6591555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1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8" name="TextBox 120"/>
            <p:cNvSpPr txBox="1">
              <a:spLocks noChangeArrowheads="1"/>
            </p:cNvSpPr>
            <p:nvPr/>
          </p:nvSpPr>
          <p:spPr bwMode="auto">
            <a:xfrm>
              <a:off x="688128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2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9" name="TextBox 121"/>
            <p:cNvSpPr txBox="1">
              <a:spLocks noChangeArrowheads="1"/>
            </p:cNvSpPr>
            <p:nvPr/>
          </p:nvSpPr>
          <p:spPr bwMode="auto">
            <a:xfrm>
              <a:off x="716428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3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20" name="TextBox 122"/>
            <p:cNvSpPr txBox="1">
              <a:spLocks noChangeArrowheads="1"/>
            </p:cNvSpPr>
            <p:nvPr/>
          </p:nvSpPr>
          <p:spPr bwMode="auto">
            <a:xfrm>
              <a:off x="746670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4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21" name="TextBox 123"/>
            <p:cNvSpPr txBox="1">
              <a:spLocks noChangeArrowheads="1"/>
            </p:cNvSpPr>
            <p:nvPr/>
          </p:nvSpPr>
          <p:spPr bwMode="auto">
            <a:xfrm>
              <a:off x="777127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5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22" name="TextBox 124"/>
            <p:cNvSpPr txBox="1">
              <a:spLocks noChangeArrowheads="1"/>
            </p:cNvSpPr>
            <p:nvPr/>
          </p:nvSpPr>
          <p:spPr bwMode="auto">
            <a:xfrm>
              <a:off x="809771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6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23" name="TextBox 125"/>
            <p:cNvSpPr txBox="1">
              <a:spLocks noChangeArrowheads="1"/>
            </p:cNvSpPr>
            <p:nvPr/>
          </p:nvSpPr>
          <p:spPr bwMode="auto">
            <a:xfrm>
              <a:off x="838346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7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24" name="TextBox 126"/>
            <p:cNvSpPr txBox="1">
              <a:spLocks noChangeArrowheads="1"/>
            </p:cNvSpPr>
            <p:nvPr/>
          </p:nvSpPr>
          <p:spPr bwMode="auto">
            <a:xfrm>
              <a:off x="8636484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sp>
        <p:nvSpPr>
          <p:cNvPr id="128" name="Rectangle 25"/>
          <p:cNvSpPr/>
          <p:nvPr/>
        </p:nvSpPr>
        <p:spPr>
          <a:xfrm>
            <a:off x="1627188" y="4794250"/>
            <a:ext cx="252412" cy="2524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29" name="Rectangle 25"/>
          <p:cNvSpPr/>
          <p:nvPr/>
        </p:nvSpPr>
        <p:spPr>
          <a:xfrm>
            <a:off x="2260600" y="5083175"/>
            <a:ext cx="252413" cy="250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0" name="Rectangle 26"/>
          <p:cNvSpPr/>
          <p:nvPr/>
        </p:nvSpPr>
        <p:spPr>
          <a:xfrm>
            <a:off x="487363" y="5624513"/>
            <a:ext cx="252412" cy="2524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1" name="Rectangle 29"/>
          <p:cNvSpPr/>
          <p:nvPr/>
        </p:nvSpPr>
        <p:spPr>
          <a:xfrm>
            <a:off x="1071563" y="5356225"/>
            <a:ext cx="252412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3" name="TextBox 132"/>
          <p:cNvSpPr txBox="1">
            <a:spLocks noChangeArrowheads="1"/>
          </p:cNvSpPr>
          <p:nvPr/>
        </p:nvSpPr>
        <p:spPr bwMode="auto">
          <a:xfrm rot="5400000">
            <a:off x="121444" y="4398169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aphicFrame>
        <p:nvGraphicFramePr>
          <p:cNvPr id="134" name="Table 19"/>
          <p:cNvGraphicFramePr>
            <a:graphicFrameLocks noGrp="1"/>
          </p:cNvGraphicFramePr>
          <p:nvPr/>
        </p:nvGraphicFramePr>
        <p:xfrm>
          <a:off x="3505200" y="4476750"/>
          <a:ext cx="2357438" cy="1689120"/>
        </p:xfrm>
        <a:graphic>
          <a:graphicData uri="http://schemas.openxmlformats.org/drawingml/2006/table">
            <a:tbl>
              <a:tblPr/>
              <a:tblGrid>
                <a:gridCol w="295275"/>
                <a:gridCol w="293688"/>
                <a:gridCol w="295275"/>
                <a:gridCol w="293687"/>
                <a:gridCol w="295275"/>
                <a:gridCol w="295275"/>
                <a:gridCol w="293688"/>
                <a:gridCol w="295275"/>
              </a:tblGrid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</a:tbl>
          </a:graphicData>
        </a:graphic>
      </p:graphicFrame>
      <p:sp>
        <p:nvSpPr>
          <p:cNvPr id="135" name="Rectangle 20"/>
          <p:cNvSpPr/>
          <p:nvPr/>
        </p:nvSpPr>
        <p:spPr>
          <a:xfrm>
            <a:off x="3827463" y="4751388"/>
            <a:ext cx="252412" cy="2524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6" name="Rectangle 22"/>
          <p:cNvSpPr/>
          <p:nvPr/>
        </p:nvSpPr>
        <p:spPr>
          <a:xfrm>
            <a:off x="3540125" y="5059363"/>
            <a:ext cx="252413" cy="2524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7" name="Rectangle 23"/>
          <p:cNvSpPr/>
          <p:nvPr/>
        </p:nvSpPr>
        <p:spPr>
          <a:xfrm>
            <a:off x="5313363" y="4764088"/>
            <a:ext cx="252412" cy="2508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8" name="Rectangle 25"/>
          <p:cNvSpPr/>
          <p:nvPr/>
        </p:nvSpPr>
        <p:spPr>
          <a:xfrm>
            <a:off x="4422775" y="5322888"/>
            <a:ext cx="250825" cy="2524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4124325" y="5599113"/>
            <a:ext cx="252413" cy="252412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40" name="Rectangle 29"/>
          <p:cNvSpPr/>
          <p:nvPr/>
        </p:nvSpPr>
        <p:spPr>
          <a:xfrm>
            <a:off x="5010150" y="5322888"/>
            <a:ext cx="252413" cy="2524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41" name="TextBox 140"/>
          <p:cNvSpPr txBox="1">
            <a:spLocks noChangeArrowheads="1"/>
          </p:cNvSpPr>
          <p:nvPr/>
        </p:nvSpPr>
        <p:spPr bwMode="auto">
          <a:xfrm>
            <a:off x="3132138" y="469423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l1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42" name="TextBox 141"/>
          <p:cNvSpPr txBox="1">
            <a:spLocks noChangeArrowheads="1"/>
          </p:cNvSpPr>
          <p:nvPr/>
        </p:nvSpPr>
        <p:spPr bwMode="auto">
          <a:xfrm>
            <a:off x="3132138" y="49752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l2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3132138" y="527526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l3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44" name="TextBox 143"/>
          <p:cNvSpPr txBox="1">
            <a:spLocks noChangeArrowheads="1"/>
          </p:cNvSpPr>
          <p:nvPr/>
        </p:nvSpPr>
        <p:spPr bwMode="auto">
          <a:xfrm rot="5400000">
            <a:off x="3174206" y="5806282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145" name="组合 144"/>
          <p:cNvGrpSpPr>
            <a:grpSpLocks/>
          </p:cNvGrpSpPr>
          <p:nvPr/>
        </p:nvGrpSpPr>
        <p:grpSpPr bwMode="auto">
          <a:xfrm>
            <a:off x="3495675" y="4116388"/>
            <a:ext cx="2473325" cy="369887"/>
            <a:chOff x="6591555" y="3789040"/>
            <a:chExt cx="2473557" cy="369332"/>
          </a:xfrm>
        </p:grpSpPr>
        <p:sp>
          <p:nvSpPr>
            <p:cNvPr id="14609" name="TextBox 145"/>
            <p:cNvSpPr txBox="1">
              <a:spLocks noChangeArrowheads="1"/>
            </p:cNvSpPr>
            <p:nvPr/>
          </p:nvSpPr>
          <p:spPr bwMode="auto">
            <a:xfrm>
              <a:off x="6591555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1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0" name="TextBox 146"/>
            <p:cNvSpPr txBox="1">
              <a:spLocks noChangeArrowheads="1"/>
            </p:cNvSpPr>
            <p:nvPr/>
          </p:nvSpPr>
          <p:spPr bwMode="auto">
            <a:xfrm>
              <a:off x="688128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2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1" name="TextBox 147"/>
            <p:cNvSpPr txBox="1">
              <a:spLocks noChangeArrowheads="1"/>
            </p:cNvSpPr>
            <p:nvPr/>
          </p:nvSpPr>
          <p:spPr bwMode="auto">
            <a:xfrm>
              <a:off x="716428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3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2" name="TextBox 148"/>
            <p:cNvSpPr txBox="1">
              <a:spLocks noChangeArrowheads="1"/>
            </p:cNvSpPr>
            <p:nvPr/>
          </p:nvSpPr>
          <p:spPr bwMode="auto">
            <a:xfrm>
              <a:off x="746670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4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3" name="TextBox 149"/>
            <p:cNvSpPr txBox="1">
              <a:spLocks noChangeArrowheads="1"/>
            </p:cNvSpPr>
            <p:nvPr/>
          </p:nvSpPr>
          <p:spPr bwMode="auto">
            <a:xfrm>
              <a:off x="777127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5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4" name="TextBox 150"/>
            <p:cNvSpPr txBox="1">
              <a:spLocks noChangeArrowheads="1"/>
            </p:cNvSpPr>
            <p:nvPr/>
          </p:nvSpPr>
          <p:spPr bwMode="auto">
            <a:xfrm>
              <a:off x="809771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6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5" name="TextBox 151"/>
            <p:cNvSpPr txBox="1">
              <a:spLocks noChangeArrowheads="1"/>
            </p:cNvSpPr>
            <p:nvPr/>
          </p:nvSpPr>
          <p:spPr bwMode="auto">
            <a:xfrm>
              <a:off x="838346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7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16" name="TextBox 152"/>
            <p:cNvSpPr txBox="1">
              <a:spLocks noChangeArrowheads="1"/>
            </p:cNvSpPr>
            <p:nvPr/>
          </p:nvSpPr>
          <p:spPr bwMode="auto">
            <a:xfrm>
              <a:off x="8636484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sp>
        <p:nvSpPr>
          <p:cNvPr id="154" name="Rectangle 25"/>
          <p:cNvSpPr/>
          <p:nvPr/>
        </p:nvSpPr>
        <p:spPr>
          <a:xfrm>
            <a:off x="4679950" y="4762500"/>
            <a:ext cx="252413" cy="252413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5" name="Rectangle 25"/>
          <p:cNvSpPr/>
          <p:nvPr/>
        </p:nvSpPr>
        <p:spPr>
          <a:xfrm>
            <a:off x="5313363" y="5049838"/>
            <a:ext cx="252412" cy="2524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6" name="Rectangle 26"/>
          <p:cNvSpPr/>
          <p:nvPr/>
        </p:nvSpPr>
        <p:spPr>
          <a:xfrm>
            <a:off x="3540125" y="5592763"/>
            <a:ext cx="252413" cy="252412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7" name="Rectangle 29"/>
          <p:cNvSpPr/>
          <p:nvPr/>
        </p:nvSpPr>
        <p:spPr>
          <a:xfrm>
            <a:off x="4124325" y="5322888"/>
            <a:ext cx="252413" cy="252412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58" name="TextBox 157"/>
          <p:cNvSpPr txBox="1">
            <a:spLocks noChangeArrowheads="1"/>
          </p:cNvSpPr>
          <p:nvPr/>
        </p:nvSpPr>
        <p:spPr bwMode="auto">
          <a:xfrm rot="5400000">
            <a:off x="3173413" y="4365625"/>
            <a:ext cx="430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aphicFrame>
        <p:nvGraphicFramePr>
          <p:cNvPr id="159" name="Table 19"/>
          <p:cNvGraphicFramePr>
            <a:graphicFrameLocks noGrp="1"/>
          </p:cNvGraphicFramePr>
          <p:nvPr/>
        </p:nvGraphicFramePr>
        <p:xfrm>
          <a:off x="6572250" y="4476750"/>
          <a:ext cx="2357438" cy="1689120"/>
        </p:xfrm>
        <a:graphic>
          <a:graphicData uri="http://schemas.openxmlformats.org/drawingml/2006/table">
            <a:tbl>
              <a:tblPr/>
              <a:tblGrid>
                <a:gridCol w="295275"/>
                <a:gridCol w="295275"/>
                <a:gridCol w="293688"/>
                <a:gridCol w="295275"/>
                <a:gridCol w="295275"/>
                <a:gridCol w="293687"/>
                <a:gridCol w="295275"/>
                <a:gridCol w="293688"/>
              </a:tblGrid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</a:tbl>
          </a:graphicData>
        </a:graphic>
      </p:graphicFrame>
      <p:sp>
        <p:nvSpPr>
          <p:cNvPr id="160" name="Rectangle 20"/>
          <p:cNvSpPr/>
          <p:nvPr/>
        </p:nvSpPr>
        <p:spPr>
          <a:xfrm>
            <a:off x="6911975" y="4800600"/>
            <a:ext cx="180975" cy="1809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1" name="Rectangle 22"/>
          <p:cNvSpPr/>
          <p:nvPr/>
        </p:nvSpPr>
        <p:spPr>
          <a:xfrm>
            <a:off x="6624638" y="5089525"/>
            <a:ext cx="179387" cy="1793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2" name="Rectangle 23"/>
          <p:cNvSpPr/>
          <p:nvPr/>
        </p:nvSpPr>
        <p:spPr>
          <a:xfrm>
            <a:off x="8424863" y="4800600"/>
            <a:ext cx="179387" cy="1809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3" name="Rectangle 25"/>
          <p:cNvSpPr/>
          <p:nvPr/>
        </p:nvSpPr>
        <p:spPr>
          <a:xfrm>
            <a:off x="7524750" y="5376863"/>
            <a:ext cx="179388" cy="1793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4" name="Rectangle 26"/>
          <p:cNvSpPr/>
          <p:nvPr/>
        </p:nvSpPr>
        <p:spPr>
          <a:xfrm>
            <a:off x="7192963" y="5599113"/>
            <a:ext cx="323850" cy="32543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5" name="Rectangle 29"/>
          <p:cNvSpPr/>
          <p:nvPr/>
        </p:nvSpPr>
        <p:spPr>
          <a:xfrm>
            <a:off x="8101013" y="5376863"/>
            <a:ext cx="179387" cy="1793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6" name="TextBox 165"/>
          <p:cNvSpPr txBox="1">
            <a:spLocks noChangeArrowheads="1"/>
          </p:cNvSpPr>
          <p:nvPr/>
        </p:nvSpPr>
        <p:spPr bwMode="auto">
          <a:xfrm>
            <a:off x="6199188" y="469423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l1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7" name="TextBox 166"/>
          <p:cNvSpPr txBox="1">
            <a:spLocks noChangeArrowheads="1"/>
          </p:cNvSpPr>
          <p:nvPr/>
        </p:nvSpPr>
        <p:spPr bwMode="auto">
          <a:xfrm>
            <a:off x="6199188" y="49752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l2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8" name="TextBox 167"/>
          <p:cNvSpPr txBox="1">
            <a:spLocks noChangeArrowheads="1"/>
          </p:cNvSpPr>
          <p:nvPr/>
        </p:nvSpPr>
        <p:spPr bwMode="auto">
          <a:xfrm>
            <a:off x="6199188" y="527526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l3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69" name="TextBox 168"/>
          <p:cNvSpPr txBox="1">
            <a:spLocks noChangeArrowheads="1"/>
          </p:cNvSpPr>
          <p:nvPr/>
        </p:nvSpPr>
        <p:spPr bwMode="auto">
          <a:xfrm rot="5400000">
            <a:off x="6242050" y="5807076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170" name="组合 169"/>
          <p:cNvGrpSpPr>
            <a:grpSpLocks/>
          </p:cNvGrpSpPr>
          <p:nvPr/>
        </p:nvGrpSpPr>
        <p:grpSpPr bwMode="auto">
          <a:xfrm>
            <a:off x="6562725" y="4116388"/>
            <a:ext cx="2473325" cy="369887"/>
            <a:chOff x="6591555" y="3789040"/>
            <a:chExt cx="2473557" cy="369332"/>
          </a:xfrm>
        </p:grpSpPr>
        <p:sp>
          <p:nvSpPr>
            <p:cNvPr id="14601" name="TextBox 170"/>
            <p:cNvSpPr txBox="1">
              <a:spLocks noChangeArrowheads="1"/>
            </p:cNvSpPr>
            <p:nvPr/>
          </p:nvSpPr>
          <p:spPr bwMode="auto">
            <a:xfrm>
              <a:off x="6591555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1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2" name="TextBox 171"/>
            <p:cNvSpPr txBox="1">
              <a:spLocks noChangeArrowheads="1"/>
            </p:cNvSpPr>
            <p:nvPr/>
          </p:nvSpPr>
          <p:spPr bwMode="auto">
            <a:xfrm>
              <a:off x="688128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2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3" name="TextBox 172"/>
            <p:cNvSpPr txBox="1">
              <a:spLocks noChangeArrowheads="1"/>
            </p:cNvSpPr>
            <p:nvPr/>
          </p:nvSpPr>
          <p:spPr bwMode="auto">
            <a:xfrm>
              <a:off x="716428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3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4" name="TextBox 173"/>
            <p:cNvSpPr txBox="1">
              <a:spLocks noChangeArrowheads="1"/>
            </p:cNvSpPr>
            <p:nvPr/>
          </p:nvSpPr>
          <p:spPr bwMode="auto">
            <a:xfrm>
              <a:off x="746670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4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5" name="TextBox 174"/>
            <p:cNvSpPr txBox="1">
              <a:spLocks noChangeArrowheads="1"/>
            </p:cNvSpPr>
            <p:nvPr/>
          </p:nvSpPr>
          <p:spPr bwMode="auto">
            <a:xfrm>
              <a:off x="777127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5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6" name="TextBox 175"/>
            <p:cNvSpPr txBox="1">
              <a:spLocks noChangeArrowheads="1"/>
            </p:cNvSpPr>
            <p:nvPr/>
          </p:nvSpPr>
          <p:spPr bwMode="auto">
            <a:xfrm>
              <a:off x="809771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6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7" name="TextBox 176"/>
            <p:cNvSpPr txBox="1">
              <a:spLocks noChangeArrowheads="1"/>
            </p:cNvSpPr>
            <p:nvPr/>
          </p:nvSpPr>
          <p:spPr bwMode="auto">
            <a:xfrm>
              <a:off x="838346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7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8" name="TextBox 177"/>
            <p:cNvSpPr txBox="1">
              <a:spLocks noChangeArrowheads="1"/>
            </p:cNvSpPr>
            <p:nvPr/>
          </p:nvSpPr>
          <p:spPr bwMode="auto">
            <a:xfrm>
              <a:off x="8636484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sp>
        <p:nvSpPr>
          <p:cNvPr id="179" name="Rectangle 25"/>
          <p:cNvSpPr/>
          <p:nvPr/>
        </p:nvSpPr>
        <p:spPr>
          <a:xfrm>
            <a:off x="7747000" y="4762500"/>
            <a:ext cx="325438" cy="3238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0" name="Rectangle 25"/>
          <p:cNvSpPr/>
          <p:nvPr/>
        </p:nvSpPr>
        <p:spPr>
          <a:xfrm>
            <a:off x="8424863" y="5089525"/>
            <a:ext cx="179387" cy="1793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1" name="Rectangle 26"/>
          <p:cNvSpPr/>
          <p:nvPr/>
        </p:nvSpPr>
        <p:spPr>
          <a:xfrm>
            <a:off x="6607175" y="5592763"/>
            <a:ext cx="325438" cy="3238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2" name="Rectangle 29"/>
          <p:cNvSpPr/>
          <p:nvPr/>
        </p:nvSpPr>
        <p:spPr>
          <a:xfrm>
            <a:off x="7192963" y="5340350"/>
            <a:ext cx="323850" cy="3238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83" name="TextBox 182"/>
          <p:cNvSpPr txBox="1">
            <a:spLocks noChangeArrowheads="1"/>
          </p:cNvSpPr>
          <p:nvPr/>
        </p:nvSpPr>
        <p:spPr bwMode="auto">
          <a:xfrm rot="5400000">
            <a:off x="6241257" y="4366419"/>
            <a:ext cx="430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43524" y="6174194"/>
            <a:ext cx="1082284" cy="348813"/>
          </a:xfrm>
          <a:prstGeom prst="rect">
            <a:avLst/>
          </a:prstGeom>
          <a:blipFill rotWithShape="1">
            <a:blip r:embed="rId6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84" name="TextBox 18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65914" y="6216542"/>
            <a:ext cx="886718" cy="348813"/>
          </a:xfrm>
          <a:prstGeom prst="rect">
            <a:avLst/>
          </a:prstGeom>
          <a:blipFill rotWithShape="1">
            <a:blip r:embed="rId7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185" name="组合 184"/>
          <p:cNvGrpSpPr>
            <a:grpSpLocks/>
          </p:cNvGrpSpPr>
          <p:nvPr/>
        </p:nvGrpSpPr>
        <p:grpSpPr bwMode="auto">
          <a:xfrm>
            <a:off x="299343" y="6488112"/>
            <a:ext cx="2643187" cy="369888"/>
            <a:chOff x="5947614" y="6381328"/>
            <a:chExt cx="2642014" cy="369332"/>
          </a:xfrm>
        </p:grpSpPr>
        <p:sp>
          <p:nvSpPr>
            <p:cNvPr id="186" name="Rectangle 34"/>
            <p:cNvSpPr/>
            <p:nvPr/>
          </p:nvSpPr>
          <p:spPr>
            <a:xfrm>
              <a:off x="6888583" y="6446318"/>
              <a:ext cx="252301" cy="25203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87" name="Rectangle 35"/>
            <p:cNvSpPr/>
            <p:nvPr/>
          </p:nvSpPr>
          <p:spPr>
            <a:xfrm>
              <a:off x="5947614" y="6449488"/>
              <a:ext cx="252300" cy="2520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88" name="Rectangle 55"/>
            <p:cNvSpPr/>
            <p:nvPr/>
          </p:nvSpPr>
          <p:spPr>
            <a:xfrm>
              <a:off x="7818445" y="6443148"/>
              <a:ext cx="252301" cy="2520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598" name="TextBox 188"/>
            <p:cNvSpPr txBox="1">
              <a:spLocks noChangeArrowheads="1"/>
            </p:cNvSpPr>
            <p:nvPr/>
          </p:nvSpPr>
          <p:spPr bwMode="auto">
            <a:xfrm>
              <a:off x="6254065" y="6381328"/>
              <a:ext cx="4892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&gt; 0</a:t>
              </a:r>
              <a:endParaRPr lang="zh-CN" altLang="en-US" sz="1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599" name="TextBox 189"/>
            <p:cNvSpPr txBox="1">
              <a:spLocks noChangeArrowheads="1"/>
            </p:cNvSpPr>
            <p:nvPr/>
          </p:nvSpPr>
          <p:spPr bwMode="auto">
            <a:xfrm>
              <a:off x="7164288" y="6381328"/>
              <a:ext cx="4892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&lt; 0</a:t>
              </a:r>
              <a:endParaRPr lang="zh-CN" altLang="en-US" sz="1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600" name="TextBox 190"/>
            <p:cNvSpPr txBox="1">
              <a:spLocks noChangeArrowheads="1"/>
            </p:cNvSpPr>
            <p:nvPr/>
          </p:nvSpPr>
          <p:spPr bwMode="auto">
            <a:xfrm>
              <a:off x="8100392" y="6381328"/>
              <a:ext cx="4892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= 0</a:t>
              </a:r>
              <a:endParaRPr lang="zh-CN" altLang="en-US" sz="1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2633663"/>
            <a:ext cx="5181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58" b="-10585"/>
          <a:stretch>
            <a:fillRect/>
          </a:stretch>
        </p:blipFill>
        <p:spPr bwMode="auto">
          <a:xfrm>
            <a:off x="3959225" y="6154738"/>
            <a:ext cx="126047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组合 93"/>
          <p:cNvGrpSpPr>
            <a:grpSpLocks/>
          </p:cNvGrpSpPr>
          <p:nvPr/>
        </p:nvGrpSpPr>
        <p:grpSpPr bwMode="auto">
          <a:xfrm>
            <a:off x="3573463" y="3489325"/>
            <a:ext cx="2281237" cy="515938"/>
            <a:chOff x="4139952" y="3417844"/>
            <a:chExt cx="2281924" cy="515212"/>
          </a:xfrm>
        </p:grpSpPr>
        <p:pic>
          <p:nvPicPr>
            <p:cNvPr id="14593" name="Picture 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118" y="3417844"/>
              <a:ext cx="1684050" cy="515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6" name="直接连接符 95"/>
            <p:cNvCxnSpPr/>
            <p:nvPr/>
          </p:nvCxnSpPr>
          <p:spPr>
            <a:xfrm>
              <a:off x="4139952" y="3428941"/>
              <a:ext cx="22819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弧形 14"/>
          <p:cNvSpPr/>
          <p:nvPr/>
        </p:nvSpPr>
        <p:spPr>
          <a:xfrm rot="17298153">
            <a:off x="2182144" y="4062413"/>
            <a:ext cx="1585913" cy="769938"/>
          </a:xfrm>
          <a:prstGeom prst="arc">
            <a:avLst>
              <a:gd name="adj1" fmla="val 15908938"/>
              <a:gd name="adj2" fmla="val 21003931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2" name="弧形 131"/>
          <p:cNvSpPr/>
          <p:nvPr/>
        </p:nvSpPr>
        <p:spPr>
          <a:xfrm rot="17298153">
            <a:off x="5177758" y="4041775"/>
            <a:ext cx="1585912" cy="769937"/>
          </a:xfrm>
          <a:prstGeom prst="arc">
            <a:avLst>
              <a:gd name="adj1" fmla="val 15908938"/>
              <a:gd name="adj2" fmla="val 21257303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6516688" y="3141663"/>
            <a:ext cx="1504950" cy="1965325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276574" y="3881121"/>
            <a:ext cx="4386791" cy="369332"/>
            <a:chOff x="2701944" y="3780393"/>
            <a:chExt cx="438679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2701944" y="3780393"/>
              <a:ext cx="927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smtClean="0">
                  <a:solidFill>
                    <a:srgbClr val="FF0000"/>
                  </a:solidFill>
                </a:rPr>
                <a:t>weights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93014" y="3780393"/>
              <a:ext cx="1695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smtClean="0">
                  <a:solidFill>
                    <a:srgbClr val="FF0000"/>
                  </a:solidFill>
                </a:rPr>
                <a:t>prediction error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6" grpId="0"/>
      <p:bldP spid="117" grpId="0"/>
      <p:bldP spid="118" grpId="0"/>
      <p:bldP spid="128" grpId="0" animBg="1"/>
      <p:bldP spid="129" grpId="0" animBg="1"/>
      <p:bldP spid="130" grpId="0" animBg="1"/>
      <p:bldP spid="131" grpId="0" animBg="1"/>
      <p:bldP spid="133" grpId="0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/>
      <p:bldP spid="142" grpId="0"/>
      <p:bldP spid="143" grpId="0"/>
      <p:bldP spid="144" grpId="0"/>
      <p:bldP spid="154" grpId="0" animBg="1"/>
      <p:bldP spid="155" grpId="0" animBg="1"/>
      <p:bldP spid="156" grpId="0" animBg="1"/>
      <p:bldP spid="157" grpId="0" animBg="1"/>
      <p:bldP spid="158" grpId="0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/>
      <p:bldP spid="167" grpId="0"/>
      <p:bldP spid="168" grpId="0"/>
      <p:bldP spid="169" grpId="0"/>
      <p:bldP spid="179" grpId="0" animBg="1"/>
      <p:bldP spid="180" grpId="0" animBg="1"/>
      <p:bldP spid="181" grpId="0" animBg="1"/>
      <p:bldP spid="182" grpId="0" animBg="1"/>
      <p:bldP spid="1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302112" y="1483519"/>
            <a:ext cx="6570112" cy="666148"/>
            <a:chOff x="1207732" y="2807545"/>
            <a:chExt cx="6570112" cy="666168"/>
          </a:xfrm>
        </p:grpSpPr>
        <p:pic>
          <p:nvPicPr>
            <p:cNvPr id="1537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126"/>
            <a:stretch>
              <a:fillRect/>
            </a:stretch>
          </p:blipFill>
          <p:spPr bwMode="auto">
            <a:xfrm>
              <a:off x="1207732" y="2807545"/>
              <a:ext cx="2828240" cy="657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6" t="13857"/>
            <a:stretch>
              <a:fillRect/>
            </a:stretch>
          </p:blipFill>
          <p:spPr bwMode="auto">
            <a:xfrm>
              <a:off x="4250314" y="2850124"/>
              <a:ext cx="3527530" cy="623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8" name="Double Brace 87"/>
          <p:cNvSpPr/>
          <p:nvPr/>
        </p:nvSpPr>
        <p:spPr>
          <a:xfrm>
            <a:off x="5643819" y="2766911"/>
            <a:ext cx="3201988" cy="1500187"/>
          </a:xfrm>
          <a:prstGeom prst="bracePair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sz="14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229" name="组合 228"/>
          <p:cNvGrpSpPr>
            <a:grpSpLocks/>
          </p:cNvGrpSpPr>
          <p:nvPr/>
        </p:nvGrpSpPr>
        <p:grpSpPr bwMode="auto">
          <a:xfrm>
            <a:off x="2967212" y="2527206"/>
            <a:ext cx="2641600" cy="369887"/>
            <a:chOff x="5947614" y="6381328"/>
            <a:chExt cx="2642014" cy="369332"/>
          </a:xfrm>
        </p:grpSpPr>
        <p:sp>
          <p:nvSpPr>
            <p:cNvPr id="230" name="Rectangle 34"/>
            <p:cNvSpPr/>
            <p:nvPr/>
          </p:nvSpPr>
          <p:spPr>
            <a:xfrm>
              <a:off x="6889149" y="6446317"/>
              <a:ext cx="250864" cy="2520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31" name="Rectangle 35"/>
            <p:cNvSpPr/>
            <p:nvPr/>
          </p:nvSpPr>
          <p:spPr>
            <a:xfrm>
              <a:off x="5947614" y="6449488"/>
              <a:ext cx="252452" cy="2520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32" name="Rectangle 55"/>
            <p:cNvSpPr/>
            <p:nvPr/>
          </p:nvSpPr>
          <p:spPr>
            <a:xfrm>
              <a:off x="7819569" y="6443147"/>
              <a:ext cx="250864" cy="2520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33" name="TextBox 175"/>
            <p:cNvSpPr txBox="1">
              <a:spLocks noChangeArrowheads="1"/>
            </p:cNvSpPr>
            <p:nvPr/>
          </p:nvSpPr>
          <p:spPr bwMode="auto">
            <a:xfrm>
              <a:off x="6254065" y="6381328"/>
              <a:ext cx="4892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= 1</a:t>
              </a:r>
              <a:endParaRPr lang="zh-CN" altLang="en-US" sz="18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34" name="TextBox 176"/>
            <p:cNvSpPr txBox="1">
              <a:spLocks noChangeArrowheads="1"/>
            </p:cNvSpPr>
            <p:nvPr/>
          </p:nvSpPr>
          <p:spPr bwMode="auto">
            <a:xfrm>
              <a:off x="7164288" y="6381328"/>
              <a:ext cx="5661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= -1</a:t>
              </a:r>
              <a:endParaRPr lang="zh-CN" altLang="en-US" sz="1800" dirty="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35" name="TextBox 177"/>
            <p:cNvSpPr txBox="1">
              <a:spLocks noChangeArrowheads="1"/>
            </p:cNvSpPr>
            <p:nvPr/>
          </p:nvSpPr>
          <p:spPr bwMode="auto">
            <a:xfrm>
              <a:off x="8100392" y="6381328"/>
              <a:ext cx="4892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= 0</a:t>
              </a:r>
              <a:endParaRPr lang="zh-CN" altLang="en-US" sz="1800" dirty="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pic>
        <p:nvPicPr>
          <p:cNvPr id="23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52180" b="-12927"/>
          <a:stretch>
            <a:fillRect/>
          </a:stretch>
        </p:blipFill>
        <p:spPr bwMode="auto">
          <a:xfrm>
            <a:off x="3198851" y="3043136"/>
            <a:ext cx="1900238" cy="11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2" name="组合 241"/>
          <p:cNvGrpSpPr>
            <a:grpSpLocks/>
          </p:cNvGrpSpPr>
          <p:nvPr/>
        </p:nvGrpSpPr>
        <p:grpSpPr bwMode="auto">
          <a:xfrm>
            <a:off x="4391064" y="3168548"/>
            <a:ext cx="1277937" cy="846138"/>
            <a:chOff x="3635896" y="5499229"/>
            <a:chExt cx="1276767" cy="846322"/>
          </a:xfrm>
        </p:grpSpPr>
        <p:sp>
          <p:nvSpPr>
            <p:cNvPr id="243" name="TextBox 24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635896" y="5499229"/>
              <a:ext cx="1199944" cy="846322"/>
            </a:xfrm>
            <a:prstGeom prst="rect">
              <a:avLst/>
            </a:prstGeom>
            <a:blipFill rotWithShape="1">
              <a:blip r:embed="rId6" cstate="print"/>
              <a:stretch>
                <a:fillRect/>
              </a:stretch>
            </a:blipFill>
          </p:spPr>
          <p:txBody>
            <a:bodyPr/>
            <a:lstStyle/>
            <a:p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244" name="Picture 5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186" y="5661248"/>
              <a:ext cx="275477" cy="244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45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22554"/>
              </p:ext>
            </p:extLst>
          </p:nvPr>
        </p:nvGraphicFramePr>
        <p:xfrm>
          <a:off x="6192876" y="2682773"/>
          <a:ext cx="2357438" cy="1689120"/>
        </p:xfrm>
        <a:graphic>
          <a:graphicData uri="http://schemas.openxmlformats.org/drawingml/2006/table">
            <a:tbl>
              <a:tblPr/>
              <a:tblGrid>
                <a:gridCol w="293688"/>
                <a:gridCol w="295275"/>
                <a:gridCol w="295275"/>
                <a:gridCol w="293687"/>
                <a:gridCol w="295275"/>
                <a:gridCol w="293688"/>
                <a:gridCol w="295275"/>
                <a:gridCol w="295275"/>
              </a:tblGrid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marL="3600" marR="3600" marT="3600" marB="36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F3F2"/>
                    </a:solidFill>
                  </a:tcPr>
                </a:tc>
              </a:tr>
            </a:tbl>
          </a:graphicData>
        </a:graphic>
      </p:graphicFrame>
      <p:sp>
        <p:nvSpPr>
          <p:cNvPr id="246" name="Rectangle 20"/>
          <p:cNvSpPr/>
          <p:nvPr/>
        </p:nvSpPr>
        <p:spPr>
          <a:xfrm>
            <a:off x="6531014" y="3006623"/>
            <a:ext cx="252412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√</a:t>
            </a:r>
          </a:p>
        </p:txBody>
      </p:sp>
      <p:sp>
        <p:nvSpPr>
          <p:cNvPr id="247" name="Rectangle 22"/>
          <p:cNvSpPr/>
          <p:nvPr/>
        </p:nvSpPr>
        <p:spPr>
          <a:xfrm>
            <a:off x="6243676" y="3293961"/>
            <a:ext cx="252413" cy="2524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√</a:t>
            </a:r>
          </a:p>
        </p:txBody>
      </p:sp>
      <p:sp>
        <p:nvSpPr>
          <p:cNvPr id="248" name="Rectangle 23"/>
          <p:cNvSpPr/>
          <p:nvPr/>
        </p:nvSpPr>
        <p:spPr>
          <a:xfrm>
            <a:off x="8007389" y="2976461"/>
            <a:ext cx="252412" cy="2524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√</a:t>
            </a:r>
          </a:p>
        </p:txBody>
      </p:sp>
      <p:sp>
        <p:nvSpPr>
          <p:cNvPr id="249" name="Rectangle 25"/>
          <p:cNvSpPr/>
          <p:nvPr/>
        </p:nvSpPr>
        <p:spPr>
          <a:xfrm>
            <a:off x="7143789" y="3552723"/>
            <a:ext cx="252412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√</a:t>
            </a:r>
          </a:p>
        </p:txBody>
      </p:sp>
      <p:sp>
        <p:nvSpPr>
          <p:cNvPr id="250" name="Rectangle 26"/>
          <p:cNvSpPr/>
          <p:nvPr/>
        </p:nvSpPr>
        <p:spPr>
          <a:xfrm>
            <a:off x="6812001" y="3805136"/>
            <a:ext cx="252413" cy="2524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╳</a:t>
            </a:r>
          </a:p>
        </p:txBody>
      </p:sp>
      <p:sp>
        <p:nvSpPr>
          <p:cNvPr id="251" name="Rectangle 29"/>
          <p:cNvSpPr/>
          <p:nvPr/>
        </p:nvSpPr>
        <p:spPr>
          <a:xfrm>
            <a:off x="7683539" y="3552723"/>
            <a:ext cx="252412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√</a:t>
            </a:r>
          </a:p>
        </p:txBody>
      </p:sp>
      <p:sp>
        <p:nvSpPr>
          <p:cNvPr id="252" name="TextBox 251"/>
          <p:cNvSpPr txBox="1">
            <a:spLocks noChangeArrowheads="1"/>
          </p:cNvSpPr>
          <p:nvPr/>
        </p:nvSpPr>
        <p:spPr bwMode="auto">
          <a:xfrm>
            <a:off x="5819814" y="2900261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l1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3" name="TextBox 252"/>
          <p:cNvSpPr txBox="1">
            <a:spLocks noChangeArrowheads="1"/>
          </p:cNvSpPr>
          <p:nvPr/>
        </p:nvSpPr>
        <p:spPr bwMode="auto">
          <a:xfrm>
            <a:off x="5819814" y="3181248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l2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4" name="TextBox 253"/>
          <p:cNvSpPr txBox="1">
            <a:spLocks noChangeArrowheads="1"/>
          </p:cNvSpPr>
          <p:nvPr/>
        </p:nvSpPr>
        <p:spPr bwMode="auto">
          <a:xfrm>
            <a:off x="5819814" y="3481286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1800" baseline="-25000">
                <a:latin typeface="Times New Roman" pitchFamily="18" charset="0"/>
                <a:ea typeface="宋体" charset="-122"/>
                <a:cs typeface="Times New Roman" pitchFamily="18" charset="0"/>
              </a:rPr>
              <a:t>l3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256" name="组合 255"/>
          <p:cNvGrpSpPr>
            <a:grpSpLocks/>
          </p:cNvGrpSpPr>
          <p:nvPr/>
        </p:nvGrpSpPr>
        <p:grpSpPr bwMode="auto">
          <a:xfrm>
            <a:off x="6181764" y="2322411"/>
            <a:ext cx="2474912" cy="369887"/>
            <a:chOff x="6591555" y="3789040"/>
            <a:chExt cx="2473557" cy="369332"/>
          </a:xfrm>
        </p:grpSpPr>
        <p:sp>
          <p:nvSpPr>
            <p:cNvPr id="257" name="TextBox 230"/>
            <p:cNvSpPr txBox="1">
              <a:spLocks noChangeArrowheads="1"/>
            </p:cNvSpPr>
            <p:nvPr/>
          </p:nvSpPr>
          <p:spPr bwMode="auto">
            <a:xfrm>
              <a:off x="6591555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1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58" name="TextBox 231"/>
            <p:cNvSpPr txBox="1">
              <a:spLocks noChangeArrowheads="1"/>
            </p:cNvSpPr>
            <p:nvPr/>
          </p:nvSpPr>
          <p:spPr bwMode="auto">
            <a:xfrm>
              <a:off x="688128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2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59" name="TextBox 232"/>
            <p:cNvSpPr txBox="1">
              <a:spLocks noChangeArrowheads="1"/>
            </p:cNvSpPr>
            <p:nvPr/>
          </p:nvSpPr>
          <p:spPr bwMode="auto">
            <a:xfrm>
              <a:off x="716428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3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60" name="TextBox 233"/>
            <p:cNvSpPr txBox="1">
              <a:spLocks noChangeArrowheads="1"/>
            </p:cNvSpPr>
            <p:nvPr/>
          </p:nvSpPr>
          <p:spPr bwMode="auto">
            <a:xfrm>
              <a:off x="7466703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4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61" name="TextBox 234"/>
            <p:cNvSpPr txBox="1">
              <a:spLocks noChangeArrowheads="1"/>
            </p:cNvSpPr>
            <p:nvPr/>
          </p:nvSpPr>
          <p:spPr bwMode="auto">
            <a:xfrm>
              <a:off x="777127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5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62" name="TextBox 235"/>
            <p:cNvSpPr txBox="1">
              <a:spLocks noChangeArrowheads="1"/>
            </p:cNvSpPr>
            <p:nvPr/>
          </p:nvSpPr>
          <p:spPr bwMode="auto">
            <a:xfrm>
              <a:off x="8097716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6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63" name="TextBox 236"/>
            <p:cNvSpPr txBox="1">
              <a:spLocks noChangeArrowheads="1"/>
            </p:cNvSpPr>
            <p:nvPr/>
          </p:nvSpPr>
          <p:spPr bwMode="auto">
            <a:xfrm>
              <a:off x="8383468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1800" baseline="-25000">
                  <a:latin typeface="Times New Roman" pitchFamily="18" charset="0"/>
                  <a:ea typeface="宋体" charset="-122"/>
                  <a:cs typeface="Times New Roman" pitchFamily="18" charset="0"/>
                </a:rPr>
                <a:t>7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264" name="TextBox 237"/>
            <p:cNvSpPr txBox="1">
              <a:spLocks noChangeArrowheads="1"/>
            </p:cNvSpPr>
            <p:nvPr/>
          </p:nvSpPr>
          <p:spPr bwMode="auto">
            <a:xfrm>
              <a:off x="8636484" y="3789040"/>
              <a:ext cx="4286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>
                  <a:latin typeface="Times New Roman" pitchFamily="18" charset="0"/>
                  <a:ea typeface="宋体" charset="-122"/>
                  <a:cs typeface="Times New Roman" pitchFamily="18" charset="0"/>
                </a:rPr>
                <a:t>…</a:t>
              </a:r>
              <a:endParaRPr lang="zh-CN" altLang="en-US" sz="1800" baseline="-2500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sp>
        <p:nvSpPr>
          <p:cNvPr id="265" name="Rectangle 25"/>
          <p:cNvSpPr/>
          <p:nvPr/>
        </p:nvSpPr>
        <p:spPr>
          <a:xfrm>
            <a:off x="7367626" y="2968523"/>
            <a:ext cx="252413" cy="250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╳</a:t>
            </a:r>
          </a:p>
        </p:txBody>
      </p:sp>
      <p:sp>
        <p:nvSpPr>
          <p:cNvPr id="266" name="Rectangle 25"/>
          <p:cNvSpPr/>
          <p:nvPr/>
        </p:nvSpPr>
        <p:spPr>
          <a:xfrm>
            <a:off x="8007389" y="3228873"/>
            <a:ext cx="252412" cy="2524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√</a:t>
            </a:r>
          </a:p>
        </p:txBody>
      </p:sp>
      <p:sp>
        <p:nvSpPr>
          <p:cNvPr id="267" name="Rectangle 26"/>
          <p:cNvSpPr/>
          <p:nvPr/>
        </p:nvSpPr>
        <p:spPr>
          <a:xfrm>
            <a:off x="6227801" y="3798786"/>
            <a:ext cx="250825" cy="2524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╳</a:t>
            </a:r>
          </a:p>
        </p:txBody>
      </p:sp>
      <p:sp>
        <p:nvSpPr>
          <p:cNvPr id="268" name="Rectangle 29"/>
          <p:cNvSpPr/>
          <p:nvPr/>
        </p:nvSpPr>
        <p:spPr>
          <a:xfrm>
            <a:off x="6812001" y="3546373"/>
            <a:ext cx="252413" cy="2524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╳</a:t>
            </a:r>
          </a:p>
        </p:txBody>
      </p:sp>
      <p:sp>
        <p:nvSpPr>
          <p:cNvPr id="269" name="TextBox 268"/>
          <p:cNvSpPr txBox="1">
            <a:spLocks noChangeArrowheads="1"/>
          </p:cNvSpPr>
          <p:nvPr/>
        </p:nvSpPr>
        <p:spPr bwMode="auto">
          <a:xfrm rot="5400000">
            <a:off x="5861882" y="257085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latin typeface="Times New Roman" pitchFamily="18" charset="0"/>
                <a:ea typeface="宋体" charset="-122"/>
                <a:cs typeface="Times New Roman" pitchFamily="18" charset="0"/>
              </a:rPr>
              <a:t>…</a:t>
            </a:r>
            <a:endParaRPr lang="zh-CN" altLang="en-US" sz="1800" baseline="-250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70" name="TextBox 269"/>
          <p:cNvSpPr txBox="1">
            <a:spLocks noChangeArrowheads="1"/>
          </p:cNvSpPr>
          <p:nvPr/>
        </p:nvSpPr>
        <p:spPr bwMode="auto">
          <a:xfrm>
            <a:off x="3443326" y="3106636"/>
            <a:ext cx="320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3200" b="0" dirty="0">
                <a:latin typeface="Times New Roman" pitchFamily="18" charset="0"/>
                <a:ea typeface="宋体" charset="-122"/>
                <a:cs typeface="Times New Roman" pitchFamily="18" charset="0"/>
              </a:rPr>
              <a:t>-</a:t>
            </a:r>
            <a:endParaRPr lang="zh-CN" altLang="en-US" sz="3200" b="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274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11" t="-6339" r="3281" b="23534"/>
          <a:stretch>
            <a:fillRect/>
          </a:stretch>
        </p:blipFill>
        <p:spPr bwMode="auto">
          <a:xfrm>
            <a:off x="3161600" y="3090436"/>
            <a:ext cx="249196" cy="54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39" b="32766"/>
          <a:stretch/>
        </p:blipFill>
        <p:spPr bwMode="auto">
          <a:xfrm>
            <a:off x="2757017" y="2962064"/>
            <a:ext cx="356850" cy="71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0" name="Title 2"/>
          <p:cNvSpPr txBox="1">
            <a:spLocks/>
          </p:cNvSpPr>
          <p:nvPr/>
        </p:nvSpPr>
        <p:spPr bwMode="auto">
          <a:xfrm>
            <a:off x="153988" y="541338"/>
            <a:ext cx="886936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699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699"/>
                </a:solidFill>
                <a:latin typeface="Calibri" pitchFamily="34" charset="0"/>
                <a:cs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699"/>
                </a:solidFill>
                <a:latin typeface="Calibri" pitchFamily="34" charset="0"/>
                <a:cs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699"/>
                </a:solidFill>
                <a:latin typeface="Calibri" pitchFamily="34" charset="0"/>
                <a:cs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699"/>
                </a:solidFill>
                <a:latin typeface="Calibri" pitchFamily="34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6699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6699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6699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6699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 smtClean="0">
                <a:ea typeface="宋体" charset="-122"/>
              </a:rPr>
              <a:t>Optimize: hashing function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6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grpSp>
        <p:nvGrpSpPr>
          <p:cNvPr id="15374" name="组合 11"/>
          <p:cNvGrpSpPr>
            <a:grpSpLocks/>
          </p:cNvGrpSpPr>
          <p:nvPr/>
        </p:nvGrpSpPr>
        <p:grpSpPr bwMode="auto">
          <a:xfrm>
            <a:off x="3608313" y="1467753"/>
            <a:ext cx="4574202" cy="721172"/>
            <a:chOff x="3552074" y="4962968"/>
            <a:chExt cx="4574774" cy="721110"/>
          </a:xfrm>
        </p:grpSpPr>
        <p:grpSp>
          <p:nvGrpSpPr>
            <p:cNvPr id="15376" name="组合 1"/>
            <p:cNvGrpSpPr>
              <a:grpSpLocks/>
            </p:cNvGrpSpPr>
            <p:nvPr/>
          </p:nvGrpSpPr>
          <p:grpSpPr bwMode="auto">
            <a:xfrm>
              <a:off x="3552074" y="4970648"/>
              <a:ext cx="711086" cy="713430"/>
              <a:chOff x="3624082" y="4970648"/>
              <a:chExt cx="711086" cy="713430"/>
            </a:xfrm>
          </p:grpSpPr>
          <p:pic>
            <p:nvPicPr>
              <p:cNvPr id="15381" name="Picture 10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1318" y="5146897"/>
                <a:ext cx="323850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78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11" t="-6339"/>
              <a:stretch>
                <a:fillRect/>
              </a:stretch>
            </p:blipFill>
            <p:spPr bwMode="auto">
              <a:xfrm>
                <a:off x="3624082" y="4970648"/>
                <a:ext cx="324042" cy="713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5377" name="Picture 1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" t="-30898" r="33908" b="-10116"/>
            <a:stretch/>
          </p:blipFill>
          <p:spPr bwMode="auto">
            <a:xfrm>
              <a:off x="6002582" y="4962968"/>
              <a:ext cx="2124266" cy="59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375" name="Content Placeholder 2"/>
          <p:cNvSpPr txBox="1">
            <a:spLocks/>
          </p:cNvSpPr>
          <p:nvPr/>
        </p:nvSpPr>
        <p:spPr bwMode="auto">
          <a:xfrm>
            <a:off x="448343" y="1101404"/>
            <a:ext cx="8228543" cy="59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indent="-227013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2400" dirty="0" smtClean="0">
                <a:ea typeface="宋体" charset="-122"/>
              </a:rPr>
              <a:t>Taylor </a:t>
            </a:r>
            <a:r>
              <a:rPr lang="en-US" altLang="zh-CN" sz="2400" dirty="0">
                <a:ea typeface="宋体" charset="-122"/>
              </a:rPr>
              <a:t>expansion</a:t>
            </a:r>
          </a:p>
          <a:p>
            <a:pPr lvl="1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</a:pPr>
            <a:endParaRPr lang="en-US" altLang="zh-CN" sz="1400" dirty="0">
              <a:ea typeface="宋体" charset="-122"/>
            </a:endParaRPr>
          </a:p>
          <a:p>
            <a:pPr lvl="1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</a:pPr>
            <a:endParaRPr lang="en-US" altLang="zh-CN" sz="1400" dirty="0">
              <a:ea typeface="宋体" charset="-122"/>
            </a:endParaRPr>
          </a:p>
        </p:txBody>
      </p:sp>
      <p:sp>
        <p:nvSpPr>
          <p:cNvPr id="2" name="线形标注 2 1"/>
          <p:cNvSpPr/>
          <p:nvPr/>
        </p:nvSpPr>
        <p:spPr>
          <a:xfrm rot="10800000">
            <a:off x="6011217" y="1540150"/>
            <a:ext cx="2248584" cy="549889"/>
          </a:xfrm>
          <a:prstGeom prst="borderCallout2">
            <a:avLst>
              <a:gd name="adj1" fmla="val 1548"/>
              <a:gd name="adj2" fmla="val 43444"/>
              <a:gd name="adj3" fmla="val -9920"/>
              <a:gd name="adj4" fmla="val 43231"/>
              <a:gd name="adj5" fmla="val -99661"/>
              <a:gd name="adj6" fmla="val 326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内容占位符 1"/>
          <p:cNvSpPr>
            <a:spLocks noGrp="1"/>
          </p:cNvSpPr>
          <p:nvPr>
            <p:ph idx="1"/>
          </p:nvPr>
        </p:nvSpPr>
        <p:spPr>
          <a:xfrm>
            <a:off x="448343" y="4283161"/>
            <a:ext cx="8229600" cy="761797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Relaxation </a:t>
            </a:r>
            <a:r>
              <a:rPr lang="en-US" altLang="zh-CN" dirty="0">
                <a:ea typeface="宋体" charset="-122"/>
              </a:rPr>
              <a:t>of sign </a:t>
            </a:r>
            <a:r>
              <a:rPr lang="en-US" altLang="zh-CN" dirty="0" smtClean="0">
                <a:ea typeface="宋体" charset="-122"/>
              </a:rPr>
              <a:t>function</a:t>
            </a:r>
            <a:endParaRPr lang="en-US" altLang="zh-CN" sz="1400" dirty="0">
              <a:ea typeface="宋体" charset="-122"/>
            </a:endParaRPr>
          </a:p>
          <a:p>
            <a:pPr lvl="1"/>
            <a:endParaRPr lang="en-US" altLang="zh-CN" sz="1400" dirty="0">
              <a:ea typeface="宋体" charset="-122"/>
            </a:endParaRPr>
          </a:p>
          <a:p>
            <a:pPr lvl="1"/>
            <a:endParaRPr lang="en-US" altLang="zh-CN" sz="1400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17358" y="4671626"/>
            <a:ext cx="4458479" cy="1464206"/>
            <a:chOff x="2517358" y="4908116"/>
            <a:chExt cx="4458479" cy="1464206"/>
          </a:xfrm>
        </p:grpSpPr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724" y="5997672"/>
              <a:ext cx="4456113" cy="374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5" name="组合 64"/>
            <p:cNvGrpSpPr/>
            <p:nvPr/>
          </p:nvGrpSpPr>
          <p:grpSpPr>
            <a:xfrm>
              <a:off x="2517358" y="4908116"/>
              <a:ext cx="2865519" cy="1057919"/>
              <a:chOff x="1274218" y="3341165"/>
              <a:chExt cx="2865519" cy="1057919"/>
            </a:xfrm>
          </p:grpSpPr>
          <p:grpSp>
            <p:nvGrpSpPr>
              <p:cNvPr id="66" name="组合 5"/>
              <p:cNvGrpSpPr>
                <a:grpSpLocks/>
              </p:cNvGrpSpPr>
              <p:nvPr/>
            </p:nvGrpSpPr>
            <p:grpSpPr bwMode="auto">
              <a:xfrm>
                <a:off x="1274218" y="3341165"/>
                <a:ext cx="2865519" cy="1057919"/>
                <a:chOff x="1195650" y="3071658"/>
                <a:chExt cx="2865087" cy="1057974"/>
              </a:xfrm>
            </p:grpSpPr>
            <p:pic>
              <p:nvPicPr>
                <p:cNvPr id="72" name="Picture 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600"/>
                <a:stretch>
                  <a:fillRect/>
                </a:stretch>
              </p:blipFill>
              <p:spPr bwMode="auto">
                <a:xfrm>
                  <a:off x="1195650" y="3071658"/>
                  <a:ext cx="660961" cy="10579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0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3417" y="3344700"/>
                  <a:ext cx="2047320" cy="5485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7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11" t="-6339"/>
              <a:stretch>
                <a:fillRect/>
              </a:stretch>
            </p:blipFill>
            <p:spPr bwMode="auto">
              <a:xfrm>
                <a:off x="1664717" y="3431675"/>
                <a:ext cx="363412" cy="800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3" name="Rounded Rectangle 35"/>
          <p:cNvSpPr/>
          <p:nvPr/>
        </p:nvSpPr>
        <p:spPr bwMode="auto">
          <a:xfrm>
            <a:off x="1852855" y="5590962"/>
            <a:ext cx="5122346" cy="71508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800" dirty="0">
                <a:solidFill>
                  <a:schemeClr val="lt1"/>
                </a:solidFill>
                <a:latin typeface="+mn-lt"/>
                <a:cs typeface="+mn-cs"/>
              </a:rPr>
              <a:t>efficiently solved by </a:t>
            </a:r>
            <a:r>
              <a:rPr lang="en-US" altLang="zh-CN" sz="1800" dirty="0" err="1" smtClean="0">
                <a:solidFill>
                  <a:schemeClr val="lt1"/>
                </a:solidFill>
                <a:latin typeface="+mn-lt"/>
                <a:cs typeface="+mn-cs"/>
              </a:rPr>
              <a:t>eigen</a:t>
            </a:r>
            <a:r>
              <a:rPr lang="en-US" altLang="zh-CN" sz="1800" dirty="0" smtClean="0">
                <a:solidFill>
                  <a:schemeClr val="lt1"/>
                </a:solidFill>
                <a:latin typeface="+mn-lt"/>
                <a:cs typeface="+mn-cs"/>
              </a:rPr>
              <a:t>-decomposition</a:t>
            </a:r>
            <a:endParaRPr lang="zh-CN" altLang="en-US" sz="1800" dirty="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757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6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"/>
                            </p:stCondLst>
                            <p:childTnLst>
                              <p:par>
                                <p:cTn id="84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/>
      <p:bldP spid="253" grpId="0"/>
      <p:bldP spid="254" grpId="0"/>
      <p:bldP spid="265" grpId="0" animBg="1"/>
      <p:bldP spid="266" grpId="0" animBg="1"/>
      <p:bldP spid="267" grpId="0" animBg="1"/>
      <p:bldP spid="268" grpId="0" animBg="1"/>
      <p:bldP spid="269" grpId="0"/>
      <p:bldP spid="270" grpId="0"/>
      <p:bldP spid="15375" grpId="0"/>
      <p:bldP spid="2" grpId="0" animBg="1"/>
      <p:bldP spid="61" grpId="0" build="p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Optimize: active label set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a label </a:t>
            </a:r>
            <a:r>
              <a:rPr lang="en-US" altLang="zh-CN" dirty="0" smtClean="0"/>
              <a:t>subset </a:t>
            </a:r>
            <a:r>
              <a:rPr lang="en-US" altLang="zh-CN" b="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b="0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b="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 smtClean="0"/>
              <a:t> that </a:t>
            </a:r>
            <a:r>
              <a:rPr lang="en-US" altLang="zh-CN" dirty="0"/>
              <a:t>gives minimum loss</a:t>
            </a:r>
            <a:endParaRPr lang="en-US" altLang="zh-CN" sz="2800" dirty="0"/>
          </a:p>
          <a:p>
            <a:pPr lvl="1"/>
            <a:r>
              <a:rPr lang="en-US" altLang="zh-CN" dirty="0"/>
              <a:t>Intuitive way: exhaustively </a:t>
            </a:r>
            <a:r>
              <a:rPr lang="en-US" altLang="zh-CN" dirty="0" smtClean="0"/>
              <a:t>compare </a:t>
            </a:r>
            <a:r>
              <a:rPr lang="en-US" altLang="zh-CN" dirty="0"/>
              <a:t>all </a:t>
            </a:r>
            <a:r>
              <a:rPr lang="en-US" altLang="zh-CN" dirty="0" smtClean="0"/>
              <a:t>possible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i="1" baseline="30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/>
              <a:t> subsets</a:t>
            </a:r>
            <a:endParaRPr lang="en-US" altLang="zh-CN" dirty="0"/>
          </a:p>
          <a:p>
            <a:pPr lvl="1"/>
            <a:r>
              <a:rPr lang="en-US" altLang="zh-CN" dirty="0"/>
              <a:t>A greedy </a:t>
            </a:r>
            <a:r>
              <a:rPr lang="en-US" altLang="zh-CN" dirty="0" smtClean="0"/>
              <a:t>selection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Initialize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 smtClean="0">
                <a:cs typeface="Calibri" pitchFamily="34" charset="0"/>
              </a:rPr>
              <a:t>: </a:t>
            </a:r>
            <a:r>
              <a:rPr lang="en-US" altLang="zh-CN" dirty="0" smtClean="0"/>
              <a:t>the </a:t>
            </a:r>
            <a:r>
              <a:rPr lang="en-US" altLang="zh-CN" dirty="0"/>
              <a:t>label </a:t>
            </a:r>
            <a:r>
              <a:rPr lang="en-US" altLang="zh-CN" dirty="0" smtClean="0"/>
              <a:t>giving minimum </a:t>
            </a:r>
            <a:r>
              <a:rPr lang="en-US" altLang="zh-CN" dirty="0"/>
              <a:t>loss;</a:t>
            </a:r>
          </a:p>
          <a:p>
            <a:pPr lvl="2"/>
            <a:r>
              <a:rPr lang="en-US" altLang="zh-CN" dirty="0" smtClean="0"/>
              <a:t>Expand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 smtClean="0"/>
              <a:t>: add label giving </a:t>
            </a:r>
            <a:r>
              <a:rPr lang="en-US" altLang="zh-CN" dirty="0"/>
              <a:t>the most loss decrease among all rest labels</a:t>
            </a:r>
          </a:p>
          <a:p>
            <a:pPr lvl="2"/>
            <a:r>
              <a:rPr lang="en-US" altLang="zh-CN" dirty="0" smtClean="0"/>
              <a:t>Terminated </a:t>
            </a:r>
            <a:r>
              <a:rPr lang="en-US" altLang="zh-CN" dirty="0"/>
              <a:t>when the gain is </a:t>
            </a:r>
            <a:r>
              <a:rPr lang="en-US" altLang="zh-CN" dirty="0" smtClean="0"/>
              <a:t>incremental (&lt;5%)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4756" y="3610288"/>
            <a:ext cx="7116729" cy="2930445"/>
            <a:chOff x="784756" y="3610288"/>
            <a:chExt cx="7116729" cy="293044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56" y="3610288"/>
              <a:ext cx="7116729" cy="2746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00393" y="6202179"/>
              <a:ext cx="2833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Association matrix on CIFAR-10</a:t>
              </a:r>
              <a:endParaRPr lang="zh-CN" altLang="en-US" sz="1600" dirty="0"/>
            </a:p>
          </p:txBody>
        </p:sp>
      </p:grp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97" y="2641017"/>
            <a:ext cx="2451100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Content Placeholder 2"/>
          <p:cNvSpPr txBox="1">
            <a:spLocks/>
          </p:cNvSpPr>
          <p:nvPr/>
        </p:nvSpPr>
        <p:spPr>
          <a:xfrm>
            <a:off x="520700" y="1201738"/>
            <a:ext cx="8372475" cy="4965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447675" indent="-382588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730250" indent="-382588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Blip>
                <a:blip r:embed="rId4"/>
              </a:buBlip>
            </a:pPr>
            <a:endParaRPr lang="en-US" altLang="zh-CN" sz="280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2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Blip>
                <a:blip r:embed="rId4"/>
              </a:buBlip>
            </a:pPr>
            <a:endParaRPr lang="zh-CN" altLang="en-US" sz="240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Blip>
                <a:blip r:embed="rId4"/>
              </a:buBlip>
            </a:pPr>
            <a:endParaRPr lang="en-US" altLang="zh-CN" sz="260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altLang="zh-CN" sz="19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Bit selection based on matching-score</a:t>
            </a:r>
          </a:p>
          <a:p>
            <a:pPr lvl="1"/>
            <a:r>
              <a:rPr lang="en-US" altLang="zh-CN" dirty="0" smtClean="0"/>
              <a:t>Select </a:t>
            </a:r>
            <a:r>
              <a:rPr lang="en-US" altLang="zh-CN" dirty="0"/>
              <a:t>bits that are most confident across all query </a:t>
            </a:r>
            <a:r>
              <a:rPr lang="en-US" altLang="zh-CN" dirty="0" smtClean="0"/>
              <a:t>labels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𝑙</a:t>
            </a:r>
            <a:r>
              <a:rPr lang="zh-CN" altLang="en-US" baseline="-25000" dirty="0" smtClean="0">
                <a:latin typeface="Times New Roman" pitchFamily="18" charset="0"/>
                <a:cs typeface="Times New Roman" pitchFamily="18" charset="0"/>
              </a:rPr>
              <a:t>𝑞</a:t>
            </a:r>
            <a:endParaRPr lang="en-US" altLang="zh-CN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 smtClean="0"/>
              <a:t>Measured </a:t>
            </a:r>
            <a:r>
              <a:rPr lang="en-US" altLang="zh-CN" dirty="0"/>
              <a:t>by </a:t>
            </a:r>
            <a:r>
              <a:rPr lang="en-US" altLang="zh-CN" dirty="0" err="1"/>
              <a:t>Jaccard</a:t>
            </a:r>
            <a:r>
              <a:rPr lang="en-US" altLang="zh-CN" dirty="0"/>
              <a:t> index: computed between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smtClean="0"/>
              <a:t> (</a:t>
            </a:r>
            <a:r>
              <a:rPr lang="en-US" altLang="zh-CN" dirty="0"/>
              <a:t>any column of </a:t>
            </a:r>
            <a:r>
              <a:rPr lang="en-US" altLang="zh-CN" dirty="0" smtClean="0"/>
              <a:t>matrix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smtClean="0"/>
              <a:t>) </a:t>
            </a:r>
            <a:r>
              <a:rPr lang="en-US" altLang="zh-CN" dirty="0"/>
              <a:t>and query </a:t>
            </a:r>
            <a:r>
              <a:rPr lang="en-US" altLang="zh-CN" dirty="0" smtClean="0"/>
              <a:t>labels </a:t>
            </a:r>
            <a:r>
              <a:rPr lang="zh-CN" altLang="en-US" dirty="0" smtClean="0"/>
              <a:t>𝑙</a:t>
            </a:r>
            <a:r>
              <a:rPr lang="zh-CN" altLang="en-US" baseline="-25000" dirty="0" smtClean="0"/>
              <a:t>𝑞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sp>
        <p:nvSpPr>
          <p:cNvPr id="2048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Query-Adaptive Search</a:t>
            </a:r>
            <a:endParaRPr lang="zh-CN" altLang="en-US" smtClean="0">
              <a:ea typeface="宋体" charset="-122"/>
            </a:endParaRPr>
          </a:p>
        </p:txBody>
      </p:sp>
      <p:grpSp>
        <p:nvGrpSpPr>
          <p:cNvPr id="20485" name="组合 1"/>
          <p:cNvGrpSpPr>
            <a:grpSpLocks/>
          </p:cNvGrpSpPr>
          <p:nvPr/>
        </p:nvGrpSpPr>
        <p:grpSpPr bwMode="auto">
          <a:xfrm>
            <a:off x="1017206" y="3376798"/>
            <a:ext cx="6227762" cy="417620"/>
            <a:chOff x="1340228" y="4533837"/>
            <a:chExt cx="6228817" cy="417784"/>
          </a:xfrm>
        </p:grpSpPr>
        <p:sp>
          <p:nvSpPr>
            <p:cNvPr id="20487" name="矩形 4"/>
            <p:cNvSpPr>
              <a:spLocks noChangeArrowheads="1"/>
            </p:cNvSpPr>
            <p:nvPr/>
          </p:nvSpPr>
          <p:spPr bwMode="auto">
            <a:xfrm>
              <a:off x="3086664" y="4551511"/>
              <a:ext cx="44823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ea typeface="宋体" charset="-122"/>
                  <a:cs typeface="Calibri" pitchFamily="34" charset="0"/>
                </a:rPr>
                <a:t>is the learned bit-label association matrix</a:t>
              </a:r>
              <a:endParaRPr lang="zh-CN" altLang="en-US" sz="2000" b="0" dirty="0">
                <a:ea typeface="宋体" charset="-122"/>
                <a:cs typeface="Calibri" pitchFamily="34" charset="0"/>
              </a:endParaRPr>
            </a:p>
          </p:txBody>
        </p:sp>
        <p:pic>
          <p:nvPicPr>
            <p:cNvPr id="2048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0228" y="4533837"/>
              <a:ext cx="1728293" cy="357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56745" y="3887866"/>
            <a:ext cx="7645820" cy="2746157"/>
            <a:chOff x="536467" y="4203186"/>
            <a:chExt cx="7645820" cy="2746157"/>
          </a:xfrm>
        </p:grpSpPr>
        <p:sp>
          <p:nvSpPr>
            <p:cNvPr id="3" name="流程图: 文档 2"/>
            <p:cNvSpPr/>
            <p:nvPr/>
          </p:nvSpPr>
          <p:spPr>
            <a:xfrm rot="16200000">
              <a:off x="6801630" y="5138236"/>
              <a:ext cx="1986457" cy="774856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1"/>
            <a:stretch/>
          </p:blipFill>
          <p:spPr bwMode="auto">
            <a:xfrm>
              <a:off x="536467" y="4203186"/>
              <a:ext cx="6902496" cy="2746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 flipH="1">
            <a:off x="649469" y="4219658"/>
            <a:ext cx="193185" cy="1983915"/>
            <a:chOff x="4755923" y="1932561"/>
            <a:chExt cx="339671" cy="3321291"/>
          </a:xfrm>
        </p:grpSpPr>
        <p:sp>
          <p:nvSpPr>
            <p:cNvPr id="18" name="矩形 17"/>
            <p:cNvSpPr/>
            <p:nvPr/>
          </p:nvSpPr>
          <p:spPr>
            <a:xfrm>
              <a:off x="4755923" y="2924922"/>
              <a:ext cx="339671" cy="33107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755923" y="3261686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755923" y="3597600"/>
              <a:ext cx="339671" cy="33107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755923" y="3930414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755923" y="2593845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4755923" y="2263638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55923" y="1932561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755923" y="4922775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755923" y="4592568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755923" y="4261491"/>
              <a:ext cx="339671" cy="3310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523" y="4623235"/>
            <a:ext cx="540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c</a:t>
            </a:r>
            <a:r>
              <a:rPr lang="en-US" altLang="zh-CN" sz="1800" dirty="0" smtClean="0"/>
              <a:t>at</a:t>
            </a:r>
          </a:p>
          <a:p>
            <a:r>
              <a:rPr lang="en-US" altLang="zh-CN" sz="1800" dirty="0" smtClean="0"/>
              <a:t> </a:t>
            </a:r>
            <a:endParaRPr lang="en-US" altLang="zh-CN" dirty="0" smtClean="0"/>
          </a:p>
          <a:p>
            <a:r>
              <a:rPr lang="en-US" altLang="zh-CN" sz="1800" dirty="0" smtClean="0"/>
              <a:t>dog</a:t>
            </a:r>
            <a:endParaRPr lang="zh-CN" alt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4445908" y="3715590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92904" y="3726096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i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4174" y="375817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830" y="3812610"/>
            <a:ext cx="348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...</a:t>
            </a:r>
            <a:endParaRPr lang="zh-CN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0393" y="6359839"/>
            <a:ext cx="2833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Association matrix on CIFAR-10</a:t>
            </a:r>
            <a:endParaRPr lang="zh-CN" altLang="en-US" sz="1600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0.7776 -0.0006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7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16667E-6 -2.22222E-6 L -0.45694 0.01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47" y="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88889E-6 -2.59259E-6 L -0.44826 0.008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13" y="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-2.22222E-6 L -0.71371 0.0041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94" y="2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3" grpId="0"/>
      <p:bldP spid="33" grpId="1"/>
      <p:bldP spid="34" grpId="0"/>
      <p:bldP spid="34" grpId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Experiments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</a:p>
          <a:p>
            <a:pPr lvl="1"/>
            <a:r>
              <a:rPr lang="en-US" altLang="zh-CN" dirty="0"/>
              <a:t>Multi-category: </a:t>
            </a:r>
            <a:r>
              <a:rPr lang="en-US" altLang="zh-CN" b="1" dirty="0"/>
              <a:t>CIFAR-10 </a:t>
            </a:r>
            <a:r>
              <a:rPr lang="en-US" altLang="zh-CN" dirty="0"/>
              <a:t>(60K)</a:t>
            </a:r>
          </a:p>
          <a:p>
            <a:pPr lvl="1"/>
            <a:r>
              <a:rPr lang="en-US" altLang="zh-CN" dirty="0"/>
              <a:t>Multi-label: </a:t>
            </a:r>
            <a:r>
              <a:rPr lang="en-US" altLang="zh-CN" b="1" dirty="0"/>
              <a:t>NUS-WIDE</a:t>
            </a:r>
            <a:r>
              <a:rPr lang="en-US" altLang="zh-CN" dirty="0"/>
              <a:t> (270K)</a:t>
            </a:r>
          </a:p>
          <a:p>
            <a:r>
              <a:rPr lang="en-US" altLang="zh-CN" dirty="0"/>
              <a:t>Baselines:</a:t>
            </a:r>
          </a:p>
          <a:p>
            <a:pPr lvl="1"/>
            <a:r>
              <a:rPr lang="en-US" altLang="zh-CN" dirty="0"/>
              <a:t>SPLH </a:t>
            </a:r>
            <a:r>
              <a:rPr lang="en-US" altLang="zh-CN" dirty="0" smtClean="0">
                <a:solidFill>
                  <a:srgbClr val="7030A0"/>
                </a:solidFill>
              </a:rPr>
              <a:t>[Wang 10a]</a:t>
            </a:r>
            <a:r>
              <a:rPr lang="en-US" altLang="zh-CN" dirty="0" smtClean="0"/>
              <a:t>, </a:t>
            </a:r>
            <a:r>
              <a:rPr lang="en-US" altLang="zh-CN" dirty="0"/>
              <a:t>SH </a:t>
            </a:r>
            <a:r>
              <a:rPr lang="en-US" altLang="zh-CN" dirty="0">
                <a:solidFill>
                  <a:srgbClr val="7030A0"/>
                </a:solidFill>
              </a:rPr>
              <a:t>[Weiss 08]</a:t>
            </a:r>
            <a:r>
              <a:rPr lang="en-US" altLang="zh-CN" dirty="0" smtClean="0"/>
              <a:t>, </a:t>
            </a:r>
            <a:r>
              <a:rPr lang="en-US" altLang="zh-CN" dirty="0"/>
              <a:t>and LSH </a:t>
            </a:r>
            <a:r>
              <a:rPr lang="en-US" altLang="zh-CN" dirty="0" smtClean="0">
                <a:solidFill>
                  <a:srgbClr val="7030A0"/>
                </a:solidFill>
              </a:rPr>
              <a:t>[</a:t>
            </a:r>
            <a:r>
              <a:rPr lang="en-US" altLang="zh-CN" dirty="0" err="1" smtClean="0">
                <a:solidFill>
                  <a:srgbClr val="7030A0"/>
                </a:solidFill>
              </a:rPr>
              <a:t>Indyk</a:t>
            </a:r>
            <a:r>
              <a:rPr lang="en-US" altLang="zh-CN" dirty="0" smtClean="0">
                <a:solidFill>
                  <a:srgbClr val="7030A0"/>
                </a:solidFill>
              </a:rPr>
              <a:t> 98]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 smtClean="0"/>
              <a:t>Setting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 smtClean="0"/>
              <a:t>15 homogeneous and 30 heterogeneous neighbors without </a:t>
            </a:r>
            <a:r>
              <a:rPr lang="en-US" altLang="zh-CN" dirty="0"/>
              <a:t>tuning. </a:t>
            </a:r>
          </a:p>
          <a:p>
            <a:pPr lvl="1"/>
            <a:r>
              <a:rPr lang="en-US" altLang="zh-CN" dirty="0" smtClean="0"/>
              <a:t>same </a:t>
            </a:r>
            <a:r>
              <a:rPr lang="en-US" altLang="zh-CN" dirty="0"/>
              <a:t># bits per </a:t>
            </a:r>
            <a:r>
              <a:rPr lang="en-US" altLang="zh-CN" dirty="0" smtClean="0"/>
              <a:t>query for all methods</a:t>
            </a:r>
            <a:endParaRPr lang="en-US" altLang="zh-CN" dirty="0"/>
          </a:p>
          <a:p>
            <a:pPr lvl="1"/>
            <a:r>
              <a:rPr lang="en-US" altLang="zh-CN" dirty="0"/>
              <a:t>Average performance of 10 independent runs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27038" y="422275"/>
            <a:ext cx="8229600" cy="452438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CIFAR-10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44875"/>
            <a:ext cx="3744913" cy="331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429000"/>
            <a:ext cx="3816350" cy="327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644975" y="1138953"/>
            <a:ext cx="5661233" cy="243205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ct val="0"/>
              </a:spcAft>
            </a:pPr>
            <a:r>
              <a:rPr lang="en-US" altLang="zh-CN" sz="2000" b="0" dirty="0" smtClean="0">
                <a:ea typeface="宋体" charset="-122"/>
              </a:rPr>
              <a:t>32x32 color images, 10 semantic categories (e.g., airplane, frog, truck etc.)</a:t>
            </a:r>
          </a:p>
          <a:p>
            <a:pPr>
              <a:spcBef>
                <a:spcPts val="600"/>
              </a:spcBef>
              <a:spcAft>
                <a:spcPct val="0"/>
              </a:spcAft>
            </a:pPr>
            <a:r>
              <a:rPr lang="en-US" altLang="zh-CN" sz="2000" b="0" dirty="0" smtClean="0">
                <a:ea typeface="宋体" charset="-122"/>
              </a:rPr>
              <a:t>3,000 images as training data</a:t>
            </a:r>
          </a:p>
          <a:p>
            <a:pPr>
              <a:spcBef>
                <a:spcPts val="600"/>
              </a:spcBef>
              <a:spcAft>
                <a:spcPct val="0"/>
              </a:spcAft>
            </a:pPr>
            <a:r>
              <a:rPr lang="en-US" altLang="zh-CN" sz="2000" b="0" dirty="0" smtClean="0">
                <a:ea typeface="宋体" charset="-122"/>
              </a:rPr>
              <a:t>1,000 random samples as the queries</a:t>
            </a:r>
          </a:p>
          <a:p>
            <a:pPr>
              <a:spcBef>
                <a:spcPts val="600"/>
              </a:spcBef>
              <a:spcAft>
                <a:spcPct val="0"/>
              </a:spcAft>
            </a:pPr>
            <a:r>
              <a:rPr lang="en-US" altLang="zh-CN" sz="2000" b="0" dirty="0" smtClean="0">
                <a:ea typeface="宋体" charset="-122"/>
              </a:rPr>
              <a:t>384-D GIST features</a:t>
            </a:r>
            <a:endParaRPr lang="zh-CN" altLang="en-US" sz="2000" b="0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750" y="6308725"/>
            <a:ext cx="287338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  <a:ea typeface="宋体" charset="-122"/>
              <a:cs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35600" y="6302375"/>
            <a:ext cx="288925" cy="392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  <a:ea typeface="宋体" charset="-122"/>
              <a:cs typeface="Arial" charset="0"/>
            </a:endParaRPr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8" y="1040913"/>
            <a:ext cx="2459421" cy="230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76250" y="441325"/>
            <a:ext cx="8229600" cy="452438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Impact of Sharing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2" y="1607887"/>
            <a:ext cx="4650828" cy="388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171090" y="1812431"/>
            <a:ext cx="3635191" cy="34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800">
                <a:solidFill>
                  <a:schemeClr val="tx1"/>
                </a:solidFill>
                <a:latin typeface="Calibri" pitchFamily="34" charset="0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cs typeface="+mn-cs"/>
              </a:defRPr>
            </a:lvl5pPr>
            <a:lvl6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0" kern="1200" dirty="0" smtClean="0"/>
              <a:t>Greedy sharing: </a:t>
            </a:r>
            <a:r>
              <a:rPr lang="en-US" altLang="zh-CN" sz="2000" b="0" i="1" kern="12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b="0" kern="1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0" i="1" kern="12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b="0" kern="1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defRPr/>
            </a:pPr>
            <a:endParaRPr lang="en-US" altLang="zh-CN" sz="1600" b="0" i="1" kern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2000" b="0" dirty="0"/>
              <a:t>All sharing: </a:t>
            </a:r>
            <a:r>
              <a:rPr lang="en-US" altLang="zh-CN" sz="2000" b="0" dirty="0" smtClean="0"/>
              <a:t>each hashing function is universal </a:t>
            </a:r>
            <a:r>
              <a:rPr lang="en-US" altLang="zh-CN" sz="2000" b="0" dirty="0"/>
              <a:t>for all </a:t>
            </a:r>
            <a:r>
              <a:rPr lang="en-US" altLang="zh-CN" sz="2000" b="0" dirty="0" smtClean="0"/>
              <a:t>labels</a:t>
            </a:r>
          </a:p>
          <a:p>
            <a:pPr lvl="1">
              <a:defRPr/>
            </a:pPr>
            <a:endParaRPr lang="en-US" altLang="zh-CN" sz="1600" b="0" dirty="0" smtClean="0"/>
          </a:p>
          <a:p>
            <a:pPr marL="228600" lvl="1" indent="-228600">
              <a:spcBef>
                <a:spcPct val="35000"/>
              </a:spcBef>
              <a:buFont typeface="Wingdings" pitchFamily="2" charset="2"/>
              <a:buChar char="§"/>
              <a:defRPr/>
            </a:pPr>
            <a:r>
              <a:rPr lang="en-US" altLang="zh-CN" b="0" dirty="0">
                <a:ea typeface="宋体" charset="-122"/>
              </a:rPr>
              <a:t>Random sharing: uniformly </a:t>
            </a:r>
            <a:r>
              <a:rPr lang="en-US" altLang="zh-CN" b="0" dirty="0" smtClean="0">
                <a:ea typeface="宋体" charset="-122"/>
              </a:rPr>
              <a:t>sample </a:t>
            </a:r>
            <a:r>
              <a:rPr lang="en-US" altLang="zh-CN" b="0" dirty="0">
                <a:ea typeface="宋体" charset="-122"/>
              </a:rPr>
              <a:t>specific number (</a:t>
            </a:r>
            <a:r>
              <a:rPr lang="en-US" altLang="zh-CN" sz="1800" b="0" dirty="0">
                <a:ea typeface="宋体" charset="-122"/>
              </a:rPr>
              <a:t>the averaged size of </a:t>
            </a:r>
            <a:r>
              <a:rPr lang="en-US" altLang="zh-CN" sz="1800" b="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1800" b="0" dirty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1800" b="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b</a:t>
            </a:r>
            <a:r>
              <a:rPr lang="en-US" altLang="zh-CN" sz="1800" b="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en-US" altLang="zh-CN" b="0" dirty="0">
                <a:ea typeface="宋体" charset="-122"/>
              </a:rPr>
              <a:t>) of labels to be active </a:t>
            </a:r>
          </a:p>
          <a:p>
            <a:pPr>
              <a:defRPr/>
            </a:pPr>
            <a:endParaRPr lang="en-US" altLang="zh-CN" sz="2000" b="0" dirty="0"/>
          </a:p>
          <a:p>
            <a:pPr>
              <a:defRPr/>
            </a:pPr>
            <a:endParaRPr lang="en-US" sz="2000" b="0" i="1" kern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992547"/>
            <a:ext cx="4329112" cy="383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2981434"/>
            <a:ext cx="4562475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34975" y="503238"/>
            <a:ext cx="8229600" cy="452437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NUS-WIDE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6951" y="1099811"/>
            <a:ext cx="8407503" cy="24304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0" dirty="0" smtClean="0"/>
              <a:t>Select </a:t>
            </a:r>
            <a:r>
              <a:rPr lang="en-US" altLang="zh-CN" sz="2000" b="0" dirty="0"/>
              <a:t>25 most-frequent </a:t>
            </a:r>
            <a:r>
              <a:rPr lang="en-US" altLang="zh-CN" sz="2000" b="0" dirty="0" smtClean="0"/>
              <a:t>tags (“</a:t>
            </a:r>
            <a:r>
              <a:rPr lang="en-US" altLang="zh-CN" sz="2000" b="0" dirty="0"/>
              <a:t>sky”, “clouds”, “person”, etc</a:t>
            </a:r>
            <a:r>
              <a:rPr lang="en-US" altLang="zh-CN" sz="2000" b="0" dirty="0" smtClean="0"/>
              <a:t>.)  from </a:t>
            </a:r>
            <a:r>
              <a:rPr lang="en-US" altLang="zh-CN" sz="2000" b="0" dirty="0"/>
              <a:t>81 tags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0" dirty="0" smtClean="0"/>
              <a:t>5,000 images as </a:t>
            </a:r>
            <a:r>
              <a:rPr lang="en-US" altLang="zh-CN" sz="2000" b="0" dirty="0"/>
              <a:t>training set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0" dirty="0" smtClean="0"/>
              <a:t>1,000 </a:t>
            </a:r>
            <a:r>
              <a:rPr lang="en-US" altLang="zh-CN" sz="2000" b="0" dirty="0"/>
              <a:t>images with </a:t>
            </a:r>
            <a:r>
              <a:rPr lang="en-US" altLang="zh-CN" sz="2000" b="0" dirty="0" smtClean="0"/>
              <a:t>two randomly </a:t>
            </a:r>
            <a:r>
              <a:rPr lang="en-US" altLang="zh-CN" sz="2000" b="0" dirty="0"/>
              <a:t>selected </a:t>
            </a:r>
            <a:r>
              <a:rPr lang="en-US" altLang="zh-CN" sz="2000" b="0" dirty="0" smtClean="0"/>
              <a:t>labels as the </a:t>
            </a:r>
            <a:r>
              <a:rPr lang="en-US" altLang="zh-CN" sz="2000" b="0" dirty="0"/>
              <a:t>query </a:t>
            </a:r>
            <a:r>
              <a:rPr lang="en-US" altLang="zh-CN" sz="2000" b="0" dirty="0" smtClean="0"/>
              <a:t>set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0" dirty="0" err="1" smtClean="0"/>
              <a:t>Groundtruth</a:t>
            </a:r>
            <a:r>
              <a:rPr lang="en-US" altLang="zh-CN" sz="2000" b="0" dirty="0" smtClean="0"/>
              <a:t> for each query: images with both (1) the same labels; and (2</a:t>
            </a:r>
            <a:r>
              <a:rPr lang="en-US" altLang="zh-CN" sz="2000" b="0" dirty="0"/>
              <a:t>) </a:t>
            </a:r>
            <a:r>
              <a:rPr lang="en-US" altLang="zh-CN" sz="2000" b="0" dirty="0" smtClean="0"/>
              <a:t>the closest distances </a:t>
            </a:r>
            <a:r>
              <a:rPr lang="en-US" altLang="zh-CN" sz="2000" b="0" dirty="0"/>
              <a:t>of their visual </a:t>
            </a:r>
            <a:r>
              <a:rPr lang="en-US" altLang="zh-CN" sz="2000" b="0" dirty="0" smtClean="0"/>
              <a:t>features</a:t>
            </a:r>
            <a:endParaRPr lang="en-US" altLang="zh-CN" sz="2000" b="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0" dirty="0" smtClean="0"/>
              <a:t>Concatenate 500-D Bow (SIFT) </a:t>
            </a:r>
            <a:r>
              <a:rPr lang="en-US" altLang="zh-CN" sz="2000" b="0" dirty="0"/>
              <a:t>and 225-D block-wise color </a:t>
            </a:r>
            <a:r>
              <a:rPr lang="en-US" altLang="zh-CN" sz="2000" b="0" dirty="0" smtClean="0"/>
              <a:t>moment</a:t>
            </a:r>
            <a:endParaRPr lang="en-US" altLang="zh-CN" sz="2000" b="0" dirty="0"/>
          </a:p>
        </p:txBody>
      </p:sp>
      <p:sp>
        <p:nvSpPr>
          <p:cNvPr id="6" name="矩形 5"/>
          <p:cNvSpPr/>
          <p:nvPr/>
        </p:nvSpPr>
        <p:spPr>
          <a:xfrm>
            <a:off x="179388" y="6365984"/>
            <a:ext cx="431800" cy="392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  <a:ea typeface="宋体" charset="-122"/>
              <a:cs typeface="Arial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625" y="6405672"/>
            <a:ext cx="287338" cy="392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  <a:ea typeface="宋体" charset="-122"/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Introduction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Motivation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Our Solution</a:t>
            </a:r>
          </a:p>
          <a:p>
            <a:r>
              <a:rPr lang="en-US" altLang="zh-CN" dirty="0" smtClean="0">
                <a:ea typeface="宋体" charset="-122"/>
              </a:rPr>
              <a:t>Boosted Shared Hashing</a:t>
            </a:r>
          </a:p>
          <a:p>
            <a:pPr lvl="1"/>
            <a:r>
              <a:rPr lang="en-US" altLang="zh-CN" dirty="0" smtClean="0">
                <a:ea typeface="宋体" charset="-122"/>
              </a:rPr>
              <a:t>Formulation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Optimization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The Retrieval Stage</a:t>
            </a:r>
          </a:p>
          <a:p>
            <a:r>
              <a:rPr lang="en-US" altLang="zh-CN" dirty="0" smtClean="0">
                <a:ea typeface="宋体" charset="-122"/>
              </a:rPr>
              <a:t>Experiments</a:t>
            </a:r>
          </a:p>
          <a:p>
            <a:r>
              <a:rPr lang="en-US" altLang="zh-CN" dirty="0" smtClean="0">
                <a:ea typeface="宋体" charset="-122"/>
              </a:rPr>
              <a:t>Conclusion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5123" name="标题 2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Outline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904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41750"/>
            <a:ext cx="79200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Summary and contributions</a:t>
            </a:r>
          </a:p>
          <a:p>
            <a:pPr lvl="1"/>
            <a:r>
              <a:rPr lang="en-US" altLang="zh-CN" dirty="0" smtClean="0">
                <a:ea typeface="宋体" charset="-122"/>
              </a:rPr>
              <a:t>the first compact hashing technique for mixed image-keyword search over </a:t>
            </a:r>
            <a:r>
              <a:rPr lang="en-US" altLang="zh-CN" dirty="0" smtClean="0">
                <a:ea typeface="宋体" charset="-122"/>
              </a:rPr>
              <a:t>multi-label </a:t>
            </a:r>
            <a:r>
              <a:rPr lang="en-US" altLang="zh-CN" dirty="0" smtClean="0">
                <a:ea typeface="宋体" charset="-122"/>
              </a:rPr>
              <a:t>images </a:t>
            </a:r>
          </a:p>
          <a:p>
            <a:pPr lvl="1"/>
            <a:r>
              <a:rPr lang="en-US" altLang="zh-CN" dirty="0" smtClean="0">
                <a:ea typeface="宋体" charset="-122"/>
              </a:rPr>
              <a:t>an efficient Boosting-style algorithm to sequentially learn the hashing functions </a:t>
            </a:r>
            <a:r>
              <a:rPr lang="en-US" altLang="zh-CN" dirty="0" smtClean="0">
                <a:ea typeface="宋体" charset="-122"/>
              </a:rPr>
              <a:t>and activ</a:t>
            </a:r>
            <a:r>
              <a:rPr lang="en-US" altLang="zh-CN" dirty="0" smtClean="0">
                <a:ea typeface="宋体" charset="-122"/>
              </a:rPr>
              <a:t>e label set </a:t>
            </a:r>
            <a:r>
              <a:rPr lang="en-US" altLang="zh-CN" dirty="0" smtClean="0">
                <a:ea typeface="宋体" charset="-122"/>
              </a:rPr>
              <a:t>for </a:t>
            </a:r>
            <a:r>
              <a:rPr lang="en-US" altLang="zh-CN" dirty="0" smtClean="0">
                <a:ea typeface="宋体" charset="-122"/>
              </a:rPr>
              <a:t>multi-label </a:t>
            </a:r>
            <a:r>
              <a:rPr lang="en-US" altLang="zh-CN" dirty="0" smtClean="0">
                <a:ea typeface="宋体" charset="-122"/>
              </a:rPr>
              <a:t>images</a:t>
            </a:r>
            <a:endParaRPr lang="en-US" altLang="zh-CN" dirty="0" smtClean="0">
              <a:ea typeface="宋体" charset="-122"/>
            </a:endParaRPr>
          </a:p>
          <a:p>
            <a:pPr lvl="1"/>
            <a:r>
              <a:rPr lang="en-US" altLang="zh-CN" dirty="0" smtClean="0">
                <a:ea typeface="宋体" charset="-122"/>
              </a:rPr>
              <a:t>A simple hashing function selection adaptive to query labels</a:t>
            </a:r>
          </a:p>
          <a:p>
            <a:r>
              <a:rPr lang="en-US" altLang="zh-CN" dirty="0" smtClean="0">
                <a:ea typeface="宋体" charset="-122"/>
              </a:rPr>
              <a:t>Future work</a:t>
            </a:r>
          </a:p>
          <a:p>
            <a:pPr lvl="1"/>
            <a:r>
              <a:rPr lang="en-US" altLang="zh-CN" dirty="0" smtClean="0">
                <a:ea typeface="宋体" charset="-122"/>
              </a:rPr>
              <a:t>Theoretical analysis of performance guarantee</a:t>
            </a:r>
          </a:p>
          <a:p>
            <a:pPr lvl="1"/>
            <a:r>
              <a:rPr lang="en-US" altLang="zh-CN" dirty="0" smtClean="0">
                <a:ea typeface="宋体" charset="-122"/>
              </a:rPr>
              <a:t>Extension to non-linear and reweighted hashing</a:t>
            </a:r>
          </a:p>
          <a:p>
            <a:endParaRPr lang="en-US" altLang="zh-CN" sz="2800" dirty="0" smtClean="0">
              <a:ea typeface="宋体" charset="-122"/>
            </a:endParaRPr>
          </a:p>
          <a:p>
            <a:endParaRPr lang="en-US" altLang="zh-CN" sz="2800" dirty="0" smtClean="0">
              <a:ea typeface="宋体" charset="-122"/>
            </a:endParaRPr>
          </a:p>
          <a:p>
            <a:endParaRPr lang="zh-CN" altLang="en-US" sz="2800" dirty="0" smtClean="0">
              <a:ea typeface="宋体" charset="-122"/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>
          <a:xfrm>
            <a:off x="153988" y="541338"/>
            <a:ext cx="8869362" cy="479425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Summary and Conclusion</a:t>
            </a:r>
            <a:endParaRPr lang="zh-CN" altLang="en-US" smtClean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589838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4"/>
          <p:cNvSpPr>
            <a:spLocks noGrp="1"/>
          </p:cNvSpPr>
          <p:nvPr>
            <p:ph idx="1"/>
          </p:nvPr>
        </p:nvSpPr>
        <p:spPr>
          <a:xfrm>
            <a:off x="395288" y="692149"/>
            <a:ext cx="8401050" cy="586630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endParaRPr lang="en-US" altLang="zh-CN" sz="6000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altLang="zh-CN" sz="60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Thank you!</a:t>
            </a:r>
          </a:p>
        </p:txBody>
      </p:sp>
      <p:pic>
        <p:nvPicPr>
          <p:cNvPr id="276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80" y="3438798"/>
            <a:ext cx="174466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5" descr="Beihang University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407266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Convergency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" y="1747673"/>
            <a:ext cx="6850244" cy="358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5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Sharing Rate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2" y="1691674"/>
            <a:ext cx="7546427" cy="415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Yet another image search paradigm</a:t>
            </a:r>
          </a:p>
          <a:p>
            <a:pPr lvl="1"/>
            <a:r>
              <a:rPr lang="en-US" altLang="zh-CN" b="1" dirty="0" smtClean="0">
                <a:solidFill>
                  <a:srgbClr val="00B050"/>
                </a:solidFill>
                <a:ea typeface="宋体" charset="-122"/>
              </a:rPr>
              <a:t>Query image </a:t>
            </a:r>
            <a:r>
              <a:rPr lang="en-US" altLang="zh-CN" dirty="0" smtClean="0">
                <a:ea typeface="宋体" charset="-122"/>
              </a:rPr>
              <a:t>provides content descriptor</a:t>
            </a:r>
          </a:p>
          <a:p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“Image + Keyword” based Visual Search (1/4)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8" name="Right Arrow 7"/>
          <p:cNvSpPr/>
          <p:nvPr/>
        </p:nvSpPr>
        <p:spPr>
          <a:xfrm>
            <a:off x="2270234" y="3988678"/>
            <a:ext cx="551794" cy="961697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组合 4"/>
          <p:cNvGrpSpPr/>
          <p:nvPr/>
        </p:nvGrpSpPr>
        <p:grpSpPr>
          <a:xfrm>
            <a:off x="379869" y="3137348"/>
            <a:ext cx="1770624" cy="2743201"/>
            <a:chOff x="379869" y="3058518"/>
            <a:chExt cx="1770624" cy="2743201"/>
          </a:xfrm>
        </p:grpSpPr>
        <p:pic>
          <p:nvPicPr>
            <p:cNvPr id="1028" name="Picture 4" descr="http://farm7.staticflickr.com/6017/5981125420_fc7521c93a_b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870" y="3440888"/>
              <a:ext cx="1770623" cy="2360831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379869" y="3058518"/>
              <a:ext cx="1770623" cy="33855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Query Image</a:t>
              </a:r>
              <a:endParaRPr lang="en-SG" sz="16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21578" y="2963928"/>
            <a:ext cx="5470635" cy="3200410"/>
            <a:chOff x="2932386" y="2601309"/>
            <a:chExt cx="5975131" cy="3626069"/>
          </a:xfrm>
        </p:grpSpPr>
        <p:sp>
          <p:nvSpPr>
            <p:cNvPr id="10" name="Rectangle 9"/>
            <p:cNvSpPr/>
            <p:nvPr/>
          </p:nvSpPr>
          <p:spPr>
            <a:xfrm>
              <a:off x="2932386" y="2601309"/>
              <a:ext cx="5975131" cy="36260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2026" t="22759" r="6509" b="25310"/>
            <a:stretch>
              <a:fillRect/>
            </a:stretch>
          </p:blipFill>
          <p:spPr bwMode="auto">
            <a:xfrm>
              <a:off x="2963917" y="3090041"/>
              <a:ext cx="5880538" cy="312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099035" y="2695903"/>
              <a:ext cx="4666594" cy="34684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Search-By-Example Results on Page #1</a:t>
              </a:r>
              <a:endParaRPr lang="en-SG" sz="1600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647" t="12118" r="86946" b="80561"/>
            <a:stretch>
              <a:fillRect/>
            </a:stretch>
          </p:blipFill>
          <p:spPr bwMode="auto">
            <a:xfrm>
              <a:off x="3042746" y="2680138"/>
              <a:ext cx="993228" cy="392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457200" y="2096843"/>
            <a:ext cx="8229600" cy="61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800">
                <a:solidFill>
                  <a:schemeClr val="tx1"/>
                </a:solidFill>
                <a:latin typeface="Calibri" pitchFamily="34" charset="0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cs typeface="+mn-cs"/>
              </a:defRPr>
            </a:lvl5pPr>
            <a:lvl6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US" altLang="zh-CN" dirty="0">
                <a:solidFill>
                  <a:srgbClr val="FFC000"/>
                </a:solidFill>
                <a:ea typeface="宋体" charset="-122"/>
              </a:rPr>
              <a:t>Text</a:t>
            </a:r>
            <a:r>
              <a:rPr lang="en-US" altLang="zh-CN" dirty="0" smtClean="0">
                <a:solidFill>
                  <a:srgbClr val="FFC000"/>
                </a:solidFill>
                <a:ea typeface="宋体" charset="-122"/>
              </a:rPr>
              <a:t>ual keywords</a:t>
            </a:r>
            <a:r>
              <a:rPr lang="en-US" altLang="zh-CN" b="0" dirty="0" smtClean="0">
                <a:solidFill>
                  <a:srgbClr val="FFC000"/>
                </a:solidFill>
                <a:ea typeface="宋体" charset="-122"/>
              </a:rPr>
              <a:t> </a:t>
            </a:r>
            <a:r>
              <a:rPr lang="en-US" altLang="zh-CN" b="0" dirty="0" smtClean="0">
                <a:ea typeface="宋体" charset="-122"/>
              </a:rPr>
              <a:t>greatly narrow the semantic gap!</a:t>
            </a:r>
          </a:p>
          <a:p>
            <a:endParaRPr lang="en-SG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944424" y="2963928"/>
            <a:ext cx="6073453" cy="3342800"/>
            <a:chOff x="2822028" y="2869324"/>
            <a:chExt cx="6290440" cy="3436883"/>
          </a:xfrm>
        </p:grpSpPr>
        <p:grpSp>
          <p:nvGrpSpPr>
            <p:cNvPr id="17" name="组合 16"/>
            <p:cNvGrpSpPr/>
            <p:nvPr/>
          </p:nvGrpSpPr>
          <p:grpSpPr>
            <a:xfrm>
              <a:off x="2841258" y="2869324"/>
              <a:ext cx="6271210" cy="3314155"/>
              <a:chOff x="441438" y="2774735"/>
              <a:chExt cx="8371496" cy="3641834"/>
            </a:xfrm>
          </p:grpSpPr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48" t="22586" r="6293" b="25483"/>
              <a:stretch>
                <a:fillRect/>
              </a:stretch>
            </p:blipFill>
            <p:spPr bwMode="auto">
              <a:xfrm>
                <a:off x="441438" y="3326524"/>
                <a:ext cx="8371496" cy="3090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536028" y="2774735"/>
                <a:ext cx="8166544" cy="614855"/>
                <a:chOff x="536028" y="2774735"/>
                <a:chExt cx="8166544" cy="614855"/>
              </a:xfrm>
            </p:grpSpPr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t="11793" r="27974" b="78690"/>
                <a:stretch>
                  <a:fillRect/>
                </a:stretch>
              </p:blipFill>
              <p:spPr bwMode="auto">
                <a:xfrm>
                  <a:off x="536028" y="2774735"/>
                  <a:ext cx="8166544" cy="6148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2" name="Oval 9"/>
                <p:cNvSpPr/>
                <p:nvPr/>
              </p:nvSpPr>
              <p:spPr>
                <a:xfrm>
                  <a:off x="3026979" y="2790496"/>
                  <a:ext cx="1087821" cy="504496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18" name="矩形 17"/>
            <p:cNvSpPr/>
            <p:nvPr/>
          </p:nvSpPr>
          <p:spPr>
            <a:xfrm>
              <a:off x="2822028" y="2869324"/>
              <a:ext cx="6290440" cy="343688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4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35117"/>
            <a:ext cx="8497615" cy="2380593"/>
          </a:xfrm>
        </p:spPr>
        <p:txBody>
          <a:bodyPr/>
          <a:lstStyle/>
          <a:p>
            <a:r>
              <a:rPr lang="en-US" dirty="0" smtClean="0"/>
              <a:t>Challenge-1: Noisy or unknown label information</a:t>
            </a:r>
          </a:p>
          <a:p>
            <a:pPr lvl="1"/>
            <a:r>
              <a:rPr lang="en-US" b="1" dirty="0" smtClean="0"/>
              <a:t>Database Images</a:t>
            </a:r>
            <a:r>
              <a:rPr lang="en-US" dirty="0" smtClean="0"/>
              <a:t>: labels are unknown and expensive to annotate</a:t>
            </a:r>
            <a:endParaRPr lang="en-US" dirty="0"/>
          </a:p>
          <a:p>
            <a:pPr lvl="1"/>
            <a:r>
              <a:rPr lang="en-US" b="1" dirty="0" smtClean="0"/>
              <a:t>Training Images</a:t>
            </a:r>
            <a:r>
              <a:rPr lang="en-US" dirty="0" smtClean="0"/>
              <a:t>: a small set, and manually annotated</a:t>
            </a:r>
          </a:p>
          <a:p>
            <a:pPr lvl="1"/>
            <a:r>
              <a:rPr lang="en-US" b="1" dirty="0" smtClean="0"/>
              <a:t>Query</a:t>
            </a:r>
            <a:r>
              <a:rPr lang="en-US" dirty="0" smtClean="0"/>
              <a:t>: </a:t>
            </a:r>
            <a:r>
              <a:rPr lang="en-US" altLang="zh-CN" dirty="0"/>
              <a:t>Image + </a:t>
            </a:r>
            <a:r>
              <a:rPr lang="en-US" altLang="zh-CN" dirty="0" smtClean="0"/>
              <a:t>Keyword (or label)</a:t>
            </a:r>
            <a:endParaRPr lang="en-US" altLang="zh-CN" dirty="0" smtClean="0">
              <a:ea typeface="宋体" charset="-122"/>
            </a:endParaRPr>
          </a:p>
          <a:p>
            <a:pPr lvl="2"/>
            <a:endParaRPr lang="en-US" altLang="zh-CN" dirty="0" smtClean="0">
              <a:ea typeface="宋体" charset="-122"/>
            </a:endParaRPr>
          </a:p>
          <a:p>
            <a:pPr lvl="3"/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“Image + Keyword” based Visual Search (2/4)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graphicFrame>
        <p:nvGraphicFramePr>
          <p:cNvPr id="68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60150"/>
              </p:ext>
            </p:extLst>
          </p:nvPr>
        </p:nvGraphicFramePr>
        <p:xfrm>
          <a:off x="1316584" y="3730766"/>
          <a:ext cx="6474262" cy="1828800"/>
        </p:xfrm>
        <a:graphic>
          <a:graphicData uri="http://schemas.openxmlformats.org/drawingml/2006/table">
            <a:tbl>
              <a:tblPr/>
              <a:tblGrid>
                <a:gridCol w="2155199"/>
                <a:gridCol w="2163857"/>
                <a:gridCol w="2155206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SG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Visual Features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SG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Labels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SG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Database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SG" altLang="zh-CN" sz="2400" b="1" kern="1200" dirty="0" smtClean="0">
                        <a:solidFill>
                          <a:srgbClr val="FF0000"/>
                        </a:solidFill>
                        <a:latin typeface="Calibri" pitchFamily="34" charset="0"/>
                        <a:ea typeface="宋体" charset="-122"/>
                        <a:cs typeface="Calibri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SG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Training Set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SG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Query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4235779" y="4151908"/>
            <a:ext cx="38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2400" dirty="0">
                <a:solidFill>
                  <a:srgbClr val="FF0000"/>
                </a:solidFill>
                <a:ea typeface="宋体" charset="-122"/>
                <a:cs typeface="Calibri" pitchFamily="34" charset="0"/>
              </a:rPr>
              <a:t>√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4188481" y="4620541"/>
            <a:ext cx="2669515" cy="461665"/>
            <a:chOff x="4267311" y="4882906"/>
            <a:chExt cx="2078421" cy="461665"/>
          </a:xfrm>
        </p:grpSpPr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964732" y="4882906"/>
              <a:ext cx="38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SG" altLang="zh-CN" sz="2400" dirty="0">
                  <a:solidFill>
                    <a:srgbClr val="FF0000"/>
                  </a:solidFill>
                  <a:ea typeface="宋体" charset="-122"/>
                  <a:cs typeface="Calibri" pitchFamily="34" charset="0"/>
                </a:rPr>
                <a:t>√</a:t>
              </a:r>
            </a:p>
          </p:txBody>
        </p:sp>
        <p:sp>
          <p:nvSpPr>
            <p:cNvPr id="81" name="TextBox 80"/>
            <p:cNvSpPr txBox="1">
              <a:spLocks noChangeArrowheads="1"/>
            </p:cNvSpPr>
            <p:nvPr/>
          </p:nvSpPr>
          <p:spPr bwMode="auto">
            <a:xfrm>
              <a:off x="4267311" y="4882906"/>
              <a:ext cx="38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SG" altLang="zh-CN" sz="2400">
                  <a:solidFill>
                    <a:srgbClr val="FF0000"/>
                  </a:solidFill>
                  <a:ea typeface="宋体" charset="-122"/>
                  <a:cs typeface="Calibri" pitchFamily="34" charset="0"/>
                </a:rPr>
                <a:t>√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2715" y="5109132"/>
            <a:ext cx="2716813" cy="461665"/>
            <a:chOff x="4267311" y="5269064"/>
            <a:chExt cx="2078421" cy="461665"/>
          </a:xfrm>
        </p:grpSpPr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4267311" y="5269064"/>
              <a:ext cx="38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SG" altLang="zh-CN" sz="2400" dirty="0">
                  <a:solidFill>
                    <a:srgbClr val="FF0000"/>
                  </a:solidFill>
                  <a:ea typeface="宋体" charset="-122"/>
                  <a:cs typeface="Calibri" pitchFamily="34" charset="0"/>
                </a:rPr>
                <a:t>√</a:t>
              </a:r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64732" y="5269064"/>
              <a:ext cx="38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SG" altLang="zh-CN" sz="2400" dirty="0">
                  <a:solidFill>
                    <a:srgbClr val="FF0000"/>
                  </a:solidFill>
                  <a:ea typeface="宋体" charset="-122"/>
                  <a:cs typeface="Calibri" pitchFamily="34" charset="0"/>
                </a:rPr>
                <a:t>√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35895" y="3269101"/>
            <a:ext cx="235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333CC"/>
                </a:solidFill>
              </a:rPr>
              <a:t>Problem </a:t>
            </a:r>
            <a:r>
              <a:rPr lang="en-US" altLang="zh-CN" sz="2400" dirty="0" smtClean="0">
                <a:solidFill>
                  <a:srgbClr val="3333CC"/>
                </a:solidFill>
              </a:rPr>
              <a:t>Settings</a:t>
            </a:r>
            <a:endParaRPr lang="zh-CN" altLang="en-US" sz="24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Challenge-2: Scalability to Web-Scale Data</a:t>
            </a:r>
          </a:p>
          <a:p>
            <a:pPr lvl="1"/>
            <a:r>
              <a:rPr lang="en-US" dirty="0" smtClean="0"/>
              <a:t>Linear scan is infeasible</a:t>
            </a:r>
          </a:p>
          <a:p>
            <a:pPr lvl="1"/>
            <a:r>
              <a:rPr lang="en-US" altLang="zh-CN" dirty="0" smtClean="0">
                <a:ea typeface="宋体" charset="-122"/>
              </a:rPr>
              <a:t>Approximate nearest neighbor (ANN)</a:t>
            </a:r>
          </a:p>
          <a:p>
            <a:pPr lvl="2"/>
            <a:r>
              <a:rPr lang="en-US" altLang="zh-CN" dirty="0" smtClean="0">
                <a:ea typeface="宋体" charset="-122"/>
              </a:rPr>
              <a:t>balance the performance and computational complexity</a:t>
            </a:r>
          </a:p>
          <a:p>
            <a:pPr lvl="2"/>
            <a:r>
              <a:rPr lang="en-US" altLang="zh-CN" dirty="0" smtClean="0">
                <a:ea typeface="宋体" charset="-122"/>
              </a:rPr>
              <a:t>Tree-based methods (KD tree, metric tree, ball tree, etc. )</a:t>
            </a:r>
          </a:p>
          <a:p>
            <a:pPr lvl="2">
              <a:spcAft>
                <a:spcPts val="1200"/>
              </a:spcAft>
            </a:pPr>
            <a:r>
              <a:rPr lang="en-US" altLang="zh-CN" b="1" dirty="0" smtClean="0">
                <a:ea typeface="宋体" charset="-122"/>
              </a:rPr>
              <a:t>Hashing-based methods: </a:t>
            </a:r>
            <a:r>
              <a:rPr lang="en-US" altLang="zh-CN" dirty="0" smtClean="0">
                <a:ea typeface="宋体" charset="-122"/>
              </a:rPr>
              <a:t>efficient index and search</a:t>
            </a:r>
          </a:p>
          <a:p>
            <a:pPr lvl="2"/>
            <a:endParaRPr lang="en-US" altLang="zh-CN" dirty="0" smtClean="0">
              <a:ea typeface="宋体" charset="-122"/>
            </a:endParaRPr>
          </a:p>
          <a:p>
            <a:pPr lvl="3"/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“Image + Keyword” based Visual Search (3/4)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pSp>
        <p:nvGrpSpPr>
          <p:cNvPr id="5" name="组合 59"/>
          <p:cNvGrpSpPr>
            <a:grpSpLocks/>
          </p:cNvGrpSpPr>
          <p:nvPr/>
        </p:nvGrpSpPr>
        <p:grpSpPr bwMode="auto">
          <a:xfrm>
            <a:off x="5376042" y="3972868"/>
            <a:ext cx="3106898" cy="2254289"/>
            <a:chOff x="6732241" y="2439897"/>
            <a:chExt cx="1440158" cy="1129611"/>
          </a:xfrm>
        </p:grpSpPr>
        <p:grpSp>
          <p:nvGrpSpPr>
            <p:cNvPr id="6" name="组合 60"/>
            <p:cNvGrpSpPr>
              <a:grpSpLocks/>
            </p:cNvGrpSpPr>
            <p:nvPr/>
          </p:nvGrpSpPr>
          <p:grpSpPr bwMode="auto">
            <a:xfrm>
              <a:off x="6732241" y="2439897"/>
              <a:ext cx="648075" cy="1129487"/>
              <a:chOff x="6732239" y="2439897"/>
              <a:chExt cx="720084" cy="1129487"/>
            </a:xfrm>
          </p:grpSpPr>
          <p:sp>
            <p:nvSpPr>
              <p:cNvPr id="33" name="矩形 109"/>
              <p:cNvSpPr/>
              <p:nvPr/>
            </p:nvSpPr>
            <p:spPr>
              <a:xfrm>
                <a:off x="6732239" y="2439897"/>
                <a:ext cx="719884" cy="287908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00000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34" name="矩形 110"/>
              <p:cNvSpPr/>
              <p:nvPr/>
            </p:nvSpPr>
            <p:spPr>
              <a:xfrm>
                <a:off x="6732242" y="2727929"/>
                <a:ext cx="720081" cy="185685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ln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0010…</a:t>
                </a:r>
                <a:endParaRPr lang="zh-CN" altLang="en-US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矩形 111"/>
              <p:cNvSpPr/>
              <p:nvPr/>
            </p:nvSpPr>
            <p:spPr>
              <a:xfrm>
                <a:off x="6732240" y="2913614"/>
                <a:ext cx="720081" cy="185685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>
                    <a:ln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0110…</a:t>
                </a:r>
              </a:p>
            </p:txBody>
          </p:sp>
          <p:sp>
            <p:nvSpPr>
              <p:cNvPr id="36" name="矩形 112"/>
              <p:cNvSpPr/>
              <p:nvPr/>
            </p:nvSpPr>
            <p:spPr>
              <a:xfrm>
                <a:off x="6732241" y="3383699"/>
                <a:ext cx="720081" cy="185685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dirty="0" smtClean="0">
                    <a:ln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1111</a:t>
                </a:r>
                <a:r>
                  <a:rPr lang="en-US" altLang="zh-CN" sz="2400" dirty="0">
                    <a:ln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…</a:t>
                </a:r>
              </a:p>
            </p:txBody>
          </p:sp>
          <p:sp>
            <p:nvSpPr>
              <p:cNvPr id="38" name="矩形 114"/>
              <p:cNvSpPr/>
              <p:nvPr/>
            </p:nvSpPr>
            <p:spPr>
              <a:xfrm>
                <a:off x="6732239" y="3095507"/>
                <a:ext cx="719884" cy="287909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00000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39" name="TextBox 115"/>
              <p:cNvSpPr txBox="1">
                <a:spLocks noChangeArrowheads="1"/>
              </p:cNvSpPr>
              <p:nvPr/>
            </p:nvSpPr>
            <p:spPr bwMode="auto">
              <a:xfrm>
                <a:off x="7005993" y="3142783"/>
                <a:ext cx="215984" cy="251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charset="-122"/>
                  </a:rPr>
                  <a:t>…</a:t>
                </a:r>
                <a:endParaRPr lang="zh-CN" altLang="en-US" sz="2400" dirty="0">
                  <a:ea typeface="宋体" charset="-122"/>
                </a:endParaRPr>
              </a:p>
            </p:txBody>
          </p:sp>
        </p:grpSp>
        <p:grpSp>
          <p:nvGrpSpPr>
            <p:cNvPr id="7" name="组合 62"/>
            <p:cNvGrpSpPr>
              <a:grpSpLocks/>
            </p:cNvGrpSpPr>
            <p:nvPr/>
          </p:nvGrpSpPr>
          <p:grpSpPr bwMode="auto">
            <a:xfrm>
              <a:off x="7380134" y="2439897"/>
              <a:ext cx="792265" cy="1129611"/>
              <a:chOff x="6732077" y="2439897"/>
              <a:chExt cx="720246" cy="1129611"/>
            </a:xfrm>
          </p:grpSpPr>
          <p:sp>
            <p:nvSpPr>
              <p:cNvPr id="26" name="矩形 95"/>
              <p:cNvSpPr/>
              <p:nvPr/>
            </p:nvSpPr>
            <p:spPr>
              <a:xfrm>
                <a:off x="6732077" y="2439897"/>
                <a:ext cx="720246" cy="287908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00000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27" name="矩形 96"/>
              <p:cNvSpPr/>
              <p:nvPr/>
            </p:nvSpPr>
            <p:spPr>
              <a:xfrm>
                <a:off x="6732077" y="2727805"/>
                <a:ext cx="720246" cy="186076"/>
              </a:xfrm>
              <a:prstGeom prst="rect">
                <a:avLst/>
              </a:prstGeom>
              <a:ln w="31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28" name="矩形 97"/>
              <p:cNvSpPr/>
              <p:nvPr/>
            </p:nvSpPr>
            <p:spPr>
              <a:xfrm>
                <a:off x="6732077" y="2913881"/>
                <a:ext cx="720246" cy="185150"/>
              </a:xfrm>
              <a:prstGeom prst="rect">
                <a:avLst/>
              </a:prstGeom>
              <a:ln w="31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00206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29" name="矩形 98"/>
              <p:cNvSpPr/>
              <p:nvPr/>
            </p:nvSpPr>
            <p:spPr>
              <a:xfrm>
                <a:off x="6732077" y="3383432"/>
                <a:ext cx="720246" cy="18607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00206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31" name="矩形 107"/>
              <p:cNvSpPr/>
              <p:nvPr/>
            </p:nvSpPr>
            <p:spPr>
              <a:xfrm>
                <a:off x="6732077" y="3095507"/>
                <a:ext cx="720246" cy="287909"/>
              </a:xfrm>
              <a:prstGeom prst="rect">
                <a:avLst/>
              </a:prstGeom>
              <a:ln w="31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000000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32" name="TextBox 108"/>
              <p:cNvSpPr txBox="1">
                <a:spLocks noChangeArrowheads="1"/>
              </p:cNvSpPr>
              <p:nvPr/>
            </p:nvSpPr>
            <p:spPr bwMode="auto">
              <a:xfrm>
                <a:off x="6989171" y="3134884"/>
                <a:ext cx="233454" cy="220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squar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ea typeface="宋体" charset="-122"/>
                  </a:rPr>
                  <a:t>…</a:t>
                </a:r>
                <a:endParaRPr lang="zh-CN" altLang="en-US" sz="2400" dirty="0">
                  <a:ea typeface="宋体" charset="-122"/>
                </a:endParaRPr>
              </a:p>
            </p:txBody>
          </p:sp>
        </p:grpSp>
        <p:grpSp>
          <p:nvGrpSpPr>
            <p:cNvPr id="8" name="组合 63"/>
            <p:cNvGrpSpPr>
              <a:grpSpLocks/>
            </p:cNvGrpSpPr>
            <p:nvPr/>
          </p:nvGrpSpPr>
          <p:grpSpPr bwMode="auto">
            <a:xfrm>
              <a:off x="7397299" y="2744466"/>
              <a:ext cx="767801" cy="152749"/>
              <a:chOff x="3330688" y="3700257"/>
              <a:chExt cx="1460207" cy="305104"/>
            </a:xfrm>
          </p:grpSpPr>
          <p:pic>
            <p:nvPicPr>
              <p:cNvPr id="21" name="Picture 63" descr="http://www.cs.toronto.edu/~kriz/cifar-10-sample/frog2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330688" y="3700257"/>
                <a:ext cx="304949" cy="305104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2" name="Picture 64" descr="http://www.cs.toronto.edu/~kriz/cifar-10-sample/frog3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32261" y="3700257"/>
                <a:ext cx="304949" cy="305104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3" name="Picture 66" descr="http://www.cs.toronto.edu/~kriz/cifar-10-sample/frog5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23706" y="3700257"/>
                <a:ext cx="304948" cy="305104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4" name="Picture 67" descr="http://www.cs.toronto.edu/~kriz/cifar-10-sample/frog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211776" y="3700257"/>
                <a:ext cx="304948" cy="305104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5" name="Picture 68" descr="http://www.cs.toronto.edu/~kriz/cifar-10-sample/frog7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85947" y="3700257"/>
                <a:ext cx="304948" cy="305104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  <p:grpSp>
          <p:nvGrpSpPr>
            <p:cNvPr id="9" name="组合 64"/>
            <p:cNvGrpSpPr>
              <a:grpSpLocks/>
            </p:cNvGrpSpPr>
            <p:nvPr/>
          </p:nvGrpSpPr>
          <p:grpSpPr bwMode="auto">
            <a:xfrm>
              <a:off x="7397288" y="2934246"/>
              <a:ext cx="767797" cy="144417"/>
              <a:chOff x="4455696" y="3716609"/>
              <a:chExt cx="1487072" cy="305649"/>
            </a:xfrm>
          </p:grpSpPr>
          <p:pic>
            <p:nvPicPr>
              <p:cNvPr id="16" name="Picture 82" descr="http://www.cs.toronto.edu/~kriz/cifar-10-sample/ship1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55696" y="3716609"/>
                <a:ext cx="304829" cy="30564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7" name="Picture 83" descr="http://www.cs.toronto.edu/~kriz/cifar-10-sample/ship2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770839" y="3716609"/>
                <a:ext cx="304829" cy="30564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8" name="Picture 84" descr="http://www.cs.toronto.edu/~kriz/cifar-10-sample/ship3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075669" y="3716609"/>
                <a:ext cx="304829" cy="30564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9" name="Picture 85" descr="http://www.cs.toronto.edu/~kriz/cifar-10-sample/ship4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364454" y="3716609"/>
                <a:ext cx="304829" cy="30564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0" name="Picture 86" descr="http://www.cs.toronto.edu/~kriz/cifar-10-sample/ship5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637939" y="3716609"/>
                <a:ext cx="304829" cy="30564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  <p:grpSp>
          <p:nvGrpSpPr>
            <p:cNvPr id="10" name="组合 66"/>
            <p:cNvGrpSpPr>
              <a:grpSpLocks/>
            </p:cNvGrpSpPr>
            <p:nvPr/>
          </p:nvGrpSpPr>
          <p:grpSpPr bwMode="auto">
            <a:xfrm>
              <a:off x="7397302" y="3404721"/>
              <a:ext cx="768601" cy="143493"/>
              <a:chOff x="4670962" y="4257240"/>
              <a:chExt cx="1501907" cy="303696"/>
            </a:xfrm>
          </p:grpSpPr>
          <p:pic>
            <p:nvPicPr>
              <p:cNvPr id="11" name="Picture 95" descr="http://www.cs.toronto.edu/~kriz/cifar-10-sample/truck4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670962" y="4257245"/>
                <a:ext cx="305237" cy="303691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2" name="Picture 96" descr="http://www.cs.toronto.edu/~kriz/cifar-10-sample/truck5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986606" y="4257241"/>
                <a:ext cx="305237" cy="30368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3" name="Picture 97" descr="http://www.cs.toronto.edu/~kriz/cifar-10-sample/truck6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5291843" y="4257241"/>
                <a:ext cx="305237" cy="30368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4" name="Picture 98" descr="http://www.cs.toronto.edu/~kriz/cifar-10-sample/truck7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5579737" y="4257240"/>
                <a:ext cx="305237" cy="303690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15" name="Picture 99" descr="http://www.cs.toronto.edu/~kriz/cifar-10-sample/truck8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5867632" y="4257240"/>
                <a:ext cx="305237" cy="303689"/>
              </a:xfrm>
              <a:prstGeom prst="rect">
                <a:avLst/>
              </a:prstGeom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</p:grpSp>
      <p:grpSp>
        <p:nvGrpSpPr>
          <p:cNvPr id="40" name="组合 14"/>
          <p:cNvGrpSpPr>
            <a:grpSpLocks/>
          </p:cNvGrpSpPr>
          <p:nvPr/>
        </p:nvGrpSpPr>
        <p:grpSpPr bwMode="auto">
          <a:xfrm>
            <a:off x="657285" y="3900042"/>
            <a:ext cx="3442189" cy="2348121"/>
            <a:chOff x="2962915" y="2350409"/>
            <a:chExt cx="3442868" cy="2347775"/>
          </a:xfrm>
        </p:grpSpPr>
        <p:grpSp>
          <p:nvGrpSpPr>
            <p:cNvPr id="41" name="组合 10"/>
            <p:cNvGrpSpPr>
              <a:grpSpLocks/>
            </p:cNvGrpSpPr>
            <p:nvPr/>
          </p:nvGrpSpPr>
          <p:grpSpPr bwMode="auto">
            <a:xfrm rot="490495">
              <a:off x="3484197" y="2350409"/>
              <a:ext cx="2565860" cy="2347775"/>
              <a:chOff x="3466929" y="2304088"/>
              <a:chExt cx="2565860" cy="2347775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5076166" y="2635664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868101" y="2565233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87808" y="2304088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058051" y="4067927"/>
                <a:ext cx="142903" cy="142854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23756" y="3572970"/>
                <a:ext cx="142903" cy="142854"/>
              </a:xfrm>
              <a:prstGeom prst="ellipse">
                <a:avLst/>
              </a:prstGeom>
              <a:solidFill>
                <a:srgbClr val="100E0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602227" y="4182207"/>
                <a:ext cx="142903" cy="142854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466929" y="4508806"/>
                <a:ext cx="142903" cy="142854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775213" y="3236032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48015" y="3678170"/>
                <a:ext cx="142903" cy="142854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290367" y="3373898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36066" y="2851775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433127" y="3016649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068500" y="4509009"/>
                <a:ext cx="142903" cy="142854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606396" y="3961206"/>
                <a:ext cx="142903" cy="142854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  <p:sp>
            <p:nvSpPr>
              <p:cNvPr id="58" name="梯形 7"/>
              <p:cNvSpPr/>
              <p:nvPr/>
            </p:nvSpPr>
            <p:spPr>
              <a:xfrm rot="2120939">
                <a:off x="3562152" y="3228027"/>
                <a:ext cx="2470637" cy="782522"/>
              </a:xfrm>
              <a:prstGeom prst="trapezoid">
                <a:avLst/>
              </a:prstGeom>
              <a:pattFill prst="dotGrid">
                <a:fgClr>
                  <a:schemeClr val="tx1"/>
                </a:fgClr>
                <a:bgClr>
                  <a:schemeClr val="bg1">
                    <a:lumMod val="8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59" name="直接箭头连接符 9"/>
              <p:cNvCxnSpPr/>
              <p:nvPr/>
            </p:nvCxnSpPr>
            <p:spPr>
              <a:xfrm rot="21109505" flipV="1">
                <a:off x="4797049" y="2836773"/>
                <a:ext cx="665293" cy="70792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1"/>
              <p:cNvSpPr txBox="1">
                <a:spLocks noChangeArrowheads="1"/>
              </p:cNvSpPr>
              <p:nvPr/>
            </p:nvSpPr>
            <p:spPr bwMode="auto">
              <a:xfrm rot="-490495">
                <a:off x="4794446" y="2904385"/>
                <a:ext cx="50006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Arial" charset="0"/>
                    <a:ea typeface="宋体" charset="-122"/>
                  </a:rPr>
                  <a:t>w</a:t>
                </a:r>
                <a:r>
                  <a:rPr lang="en-US" altLang="zh-CN" baseline="-25000">
                    <a:latin typeface="Arial" charset="0"/>
                    <a:ea typeface="宋体" charset="-122"/>
                  </a:rPr>
                  <a:t>k</a:t>
                </a:r>
                <a:endParaRPr lang="zh-CN" altLang="en-US" baseline="-25000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151353" y="3449097"/>
                <a:ext cx="142903" cy="1428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zh-CN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Arial" charset="0"/>
                </a:endParaRPr>
              </a:p>
            </p:txBody>
          </p:sp>
        </p:grpSp>
        <p:sp>
          <p:nvSpPr>
            <p:cNvPr id="42" name="矩形 11"/>
            <p:cNvSpPr/>
            <p:nvPr/>
          </p:nvSpPr>
          <p:spPr>
            <a:xfrm>
              <a:off x="6067579" y="3281267"/>
              <a:ext cx="338204" cy="461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charset="-122"/>
                  <a:cs typeface="Times New Roman" pitchFamily="18" charset="0"/>
                </a:rPr>
                <a:t>1</a:t>
              </a:r>
              <a:endPara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43" name="矩形 56"/>
            <p:cNvSpPr/>
            <p:nvPr/>
          </p:nvSpPr>
          <p:spPr>
            <a:xfrm>
              <a:off x="2962915" y="3276506"/>
              <a:ext cx="680128" cy="4615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charset="-122"/>
                  <a:cs typeface="Times New Roman" pitchFamily="18" charset="0"/>
                </a:rPr>
                <a:t>0/-1</a:t>
              </a:r>
              <a:endPara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sp>
        <p:nvSpPr>
          <p:cNvPr id="62" name="Right Arrow 61"/>
          <p:cNvSpPr/>
          <p:nvPr/>
        </p:nvSpPr>
        <p:spPr>
          <a:xfrm>
            <a:off x="4414348" y="4635064"/>
            <a:ext cx="725214" cy="85133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/>
          </a:p>
        </p:txBody>
      </p:sp>
      <p:sp>
        <p:nvSpPr>
          <p:cNvPr id="63" name="Rectangle 62"/>
          <p:cNvSpPr/>
          <p:nvPr/>
        </p:nvSpPr>
        <p:spPr>
          <a:xfrm>
            <a:off x="819813" y="3909849"/>
            <a:ext cx="3284018" cy="2429437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TextBox 63"/>
          <p:cNvSpPr txBox="1"/>
          <p:nvPr/>
        </p:nvSpPr>
        <p:spPr>
          <a:xfrm>
            <a:off x="804041" y="3610301"/>
            <a:ext cx="326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C6600"/>
                </a:solidFill>
              </a:rPr>
              <a:t>Hashing</a:t>
            </a:r>
            <a:endParaRPr lang="en-SG" sz="1800" dirty="0">
              <a:solidFill>
                <a:srgbClr val="CC66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76040" y="3610301"/>
            <a:ext cx="310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C6600"/>
                </a:solidFill>
              </a:rPr>
              <a:t>Hashing Tables</a:t>
            </a:r>
            <a:endParaRPr lang="en-SG" sz="1800" dirty="0">
              <a:solidFill>
                <a:srgbClr val="CC66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17931" y="4083272"/>
            <a:ext cx="1150883" cy="338554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 marL="0" lvl="2">
              <a:defRPr sz="2000" kern="0">
                <a:solidFill>
                  <a:schemeClr val="lt1"/>
                </a:solidFill>
                <a:latin typeface="Calibri" pitchFamily="34" charset="0"/>
                <a:ea typeface="宋体" charset="-122"/>
                <a:cs typeface="Calibri" pitchFamily="34" charset="0"/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/>
              <a:t>Bucket</a:t>
            </a:r>
            <a:endParaRPr lang="en-SG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6821206" y="4083272"/>
            <a:ext cx="1631953" cy="338554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 marL="0" lvl="2">
              <a:defRPr sz="2000" kern="0">
                <a:solidFill>
                  <a:schemeClr val="lt1"/>
                </a:solidFill>
                <a:latin typeface="Calibri" pitchFamily="34" charset="0"/>
                <a:ea typeface="宋体" charset="-122"/>
                <a:cs typeface="Calibri" pitchFamily="34" charset="0"/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/>
              <a:t>Indexed Image</a:t>
            </a:r>
            <a:endParaRPr lang="en-SG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605604" y="6365875"/>
            <a:ext cx="503237" cy="301625"/>
          </a:xfrm>
        </p:spPr>
        <p:txBody>
          <a:bodyPr/>
          <a:lstStyle/>
          <a:p>
            <a:fld id="{ECA8CC16-1B1F-47D2-B120-C59E65FB8A6E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Challenge-3: Diverse Semantics</a:t>
            </a:r>
          </a:p>
          <a:p>
            <a:pPr lvl="2"/>
            <a:r>
              <a:rPr lang="en-US" altLang="zh-CN" sz="2000" dirty="0" smtClean="0">
                <a:ea typeface="宋体" charset="-122"/>
              </a:rPr>
              <a:t>User intention is ambiguous / diverse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“Image + Keyword” based Visual Search (4/4)</a:t>
            </a:r>
            <a:endParaRPr lang="en-SG" dirty="0"/>
          </a:p>
        </p:txBody>
      </p:sp>
      <p:pic>
        <p:nvPicPr>
          <p:cNvPr id="38913" name="Picture 1" descr="C:\Users\myd\Desktop\dog_c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378" y="3627827"/>
            <a:ext cx="1340726" cy="178763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291267" y="2668176"/>
            <a:ext cx="129802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Keywords</a:t>
            </a:r>
            <a:endParaRPr lang="en-SG" sz="1800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64990" y="3894102"/>
            <a:ext cx="6165850" cy="1395674"/>
            <a:chOff x="2264990" y="3894102"/>
            <a:chExt cx="6165850" cy="1395674"/>
          </a:xfrm>
        </p:grpSpPr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0948" t="37276" r="22716" b="19690"/>
            <a:stretch>
              <a:fillRect/>
            </a:stretch>
          </p:blipFill>
          <p:spPr bwMode="auto">
            <a:xfrm>
              <a:off x="3783740" y="3894102"/>
              <a:ext cx="4647100" cy="139567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5" name="TextBox 14"/>
            <p:cNvSpPr txBox="1"/>
            <p:nvPr/>
          </p:nvSpPr>
          <p:spPr>
            <a:xfrm>
              <a:off x="2264990" y="4361810"/>
              <a:ext cx="1329557" cy="369332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  <a:lvl3pPr marL="0" lvl="2">
                <a:defRPr sz="2000" kern="0">
                  <a:latin typeface="Calibri" pitchFamily="34" charset="0"/>
                  <a:ea typeface="宋体" charset="-122"/>
                  <a:cs typeface="Calibri" pitchFamily="34" charset="0"/>
                </a:defRPr>
              </a:lvl3pPr>
            </a:lstStyle>
            <a:p>
              <a:pPr algn="ctr"/>
              <a:r>
                <a:rPr lang="en-US" sz="1800" dirty="0"/>
                <a:t>Cat</a:t>
              </a:r>
              <a:endParaRPr lang="en-SG" sz="1800" dirty="0"/>
            </a:p>
          </p:txBody>
        </p:sp>
      </p:grpSp>
      <p:cxnSp>
        <p:nvCxnSpPr>
          <p:cNvPr id="18" name="Straight Connector 17"/>
          <p:cNvCxnSpPr/>
          <p:nvPr/>
        </p:nvCxnSpPr>
        <p:spPr>
          <a:xfrm rot="5400000">
            <a:off x="268021" y="4729665"/>
            <a:ext cx="362606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275502" y="5373204"/>
            <a:ext cx="6155338" cy="1059128"/>
            <a:chOff x="2275502" y="5373204"/>
            <a:chExt cx="6155338" cy="1059128"/>
          </a:xfrm>
        </p:grpSpPr>
        <p:sp>
          <p:nvSpPr>
            <p:cNvPr id="16" name="TextBox 15"/>
            <p:cNvSpPr txBox="1"/>
            <p:nvPr/>
          </p:nvSpPr>
          <p:spPr>
            <a:xfrm>
              <a:off x="2275502" y="5743919"/>
              <a:ext cx="1366341" cy="369332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  <a:lvl3pPr marL="0" lvl="2">
                <a:defRPr sz="2000" kern="0">
                  <a:latin typeface="Calibri" pitchFamily="34" charset="0"/>
                  <a:ea typeface="宋体" charset="-122"/>
                  <a:cs typeface="Calibri" pitchFamily="34" charset="0"/>
                </a:defRPr>
              </a:lvl3pPr>
            </a:lstStyle>
            <a:p>
              <a:pPr algn="ctr"/>
              <a:r>
                <a:rPr lang="en-US" sz="1800" dirty="0" err="1"/>
                <a:t>Dog+Cat</a:t>
              </a:r>
              <a:endParaRPr lang="en-SG" sz="1800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783740" y="5373204"/>
              <a:ext cx="4647100" cy="1059128"/>
              <a:chOff x="3499952" y="5168246"/>
              <a:chExt cx="5029200" cy="1216794"/>
            </a:xfrm>
          </p:grpSpPr>
          <p:pic>
            <p:nvPicPr>
              <p:cNvPr id="38916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0819" t="25897" r="22845" b="39965"/>
              <a:stretch>
                <a:fillRect/>
              </a:stretch>
            </p:blipFill>
            <p:spPr bwMode="auto">
              <a:xfrm>
                <a:off x="3499952" y="5186861"/>
                <a:ext cx="5029200" cy="1198179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  <p:sp>
            <p:nvSpPr>
              <p:cNvPr id="19" name="Rectangle 18"/>
              <p:cNvSpPr/>
              <p:nvPr/>
            </p:nvSpPr>
            <p:spPr>
              <a:xfrm>
                <a:off x="6635750" y="5168246"/>
                <a:ext cx="1105119" cy="5778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804151" y="5168246"/>
                <a:ext cx="685800" cy="5778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315257" y="2668176"/>
            <a:ext cx="1802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Query Image</a:t>
            </a:r>
            <a:endParaRPr lang="en-SG" sz="1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6057" y="2668176"/>
            <a:ext cx="204874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Top Results</a:t>
            </a:r>
            <a:endParaRPr lang="en-SG" sz="1800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59730" y="3047408"/>
            <a:ext cx="6171110" cy="753232"/>
            <a:chOff x="2259730" y="3047408"/>
            <a:chExt cx="6171110" cy="753232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11509" t="36828" r="23060" b="40264"/>
            <a:stretch>
              <a:fillRect/>
            </a:stretch>
          </p:blipFill>
          <p:spPr bwMode="auto">
            <a:xfrm>
              <a:off x="3783740" y="3047408"/>
              <a:ext cx="4647100" cy="7532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22" name="TextBox 21"/>
            <p:cNvSpPr txBox="1"/>
            <p:nvPr/>
          </p:nvSpPr>
          <p:spPr>
            <a:xfrm>
              <a:off x="2259730" y="3189866"/>
              <a:ext cx="1329557" cy="369332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  <a:lvl3pPr marL="0" lvl="2">
                <a:defRPr sz="2000" kern="0">
                  <a:latin typeface="Calibri" pitchFamily="34" charset="0"/>
                  <a:ea typeface="宋体" charset="-122"/>
                  <a:cs typeface="Calibri" pitchFamily="34" charset="0"/>
                </a:defRPr>
              </a:lvl3pPr>
            </a:lstStyle>
            <a:p>
              <a:endParaRPr lang="en-SG" sz="1800" dirty="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 bwMode="auto">
          <a:xfrm>
            <a:off x="457151" y="1980488"/>
            <a:ext cx="8229600" cy="71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800">
                <a:solidFill>
                  <a:schemeClr val="tx1"/>
                </a:solidFill>
                <a:latin typeface="Calibri" pitchFamily="34" charset="0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cs typeface="+mn-cs"/>
              </a:defRPr>
            </a:lvl5pPr>
            <a:lvl6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2"/>
            <a:r>
              <a:rPr lang="en-US" altLang="zh-CN" sz="2000" b="1" dirty="0" smtClean="0">
                <a:ea typeface="宋体" charset="-122"/>
              </a:rPr>
              <a:t>Query-adaptive hashing over multi-label data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260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24261" y="2900846"/>
            <a:ext cx="3573516" cy="308478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/>
          </a:p>
        </p:txBody>
      </p:sp>
      <p:sp>
        <p:nvSpPr>
          <p:cNvPr id="16" name="Rectangle 15"/>
          <p:cNvSpPr/>
          <p:nvPr/>
        </p:nvSpPr>
        <p:spPr>
          <a:xfrm>
            <a:off x="819805" y="2916610"/>
            <a:ext cx="3641836" cy="307427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35117"/>
            <a:ext cx="8229600" cy="1481959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Supervised Hashing</a:t>
            </a:r>
          </a:p>
          <a:p>
            <a:pPr lvl="1"/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819805" y="2207160"/>
            <a:ext cx="7577972" cy="520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algn="ctr" eaLnBrk="0" hangingPunct="0">
              <a:spcBef>
                <a:spcPct val="35000"/>
              </a:spcBef>
              <a:spcAft>
                <a:spcPct val="15000"/>
              </a:spcAft>
              <a:buClr>
                <a:srgbClr val="2DB6B3"/>
              </a:buClr>
            </a:pPr>
            <a:r>
              <a:rPr lang="en-US" altLang="zh-CN" sz="1800" kern="0" dirty="0" smtClean="0">
                <a:solidFill>
                  <a:srgbClr val="000000"/>
                </a:solidFill>
                <a:latin typeface="Calibri" pitchFamily="34" charset="0"/>
                <a:ea typeface="宋体" charset="-122"/>
                <a:cs typeface="Arial" charset="0"/>
              </a:rPr>
              <a:t> </a:t>
            </a:r>
            <a:r>
              <a:rPr lang="en-US" altLang="zh-CN" sz="2000" kern="0" dirty="0" smtClean="0">
                <a:solidFill>
                  <a:srgbClr val="000000"/>
                </a:solidFill>
                <a:latin typeface="Calibri" pitchFamily="34" charset="0"/>
                <a:ea typeface="宋体" charset="-122"/>
                <a:cs typeface="Arial" charset="0"/>
              </a:rPr>
              <a:t>Naïve solutions for Hashing with Multi-Label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459" y="3074267"/>
            <a:ext cx="3310761" cy="106182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2"/>
            <a:r>
              <a:rPr lang="en-US" altLang="zh-CN" sz="2000" kern="0" dirty="0" smtClean="0">
                <a:latin typeface="Calibri" pitchFamily="34" charset="0"/>
                <a:ea typeface="宋体" charset="-122"/>
                <a:cs typeface="Calibri" pitchFamily="34" charset="0"/>
              </a:rPr>
              <a:t>Universal hash function</a:t>
            </a:r>
            <a:r>
              <a:rPr lang="en-US" altLang="zh-CN" sz="2000" b="0" kern="0" dirty="0" smtClean="0">
                <a:latin typeface="Calibri" pitchFamily="34" charset="0"/>
                <a:ea typeface="宋体" charset="-122"/>
                <a:cs typeface="Calibri" pitchFamily="34" charset="0"/>
              </a:rPr>
              <a:t>: </a:t>
            </a:r>
          </a:p>
          <a:p>
            <a:pPr marL="0" lvl="2"/>
            <a:r>
              <a:rPr lang="en-US" altLang="zh-CN" sz="1600" b="0" kern="0" dirty="0" smtClean="0">
                <a:latin typeface="Calibri" pitchFamily="34" charset="0"/>
                <a:ea typeface="宋体" charset="-122"/>
                <a:cs typeface="Calibri" pitchFamily="34" charset="0"/>
              </a:rPr>
              <a:t>Semi-Supervised Hash </a:t>
            </a:r>
            <a:r>
              <a:rPr lang="en-US" altLang="zh-CN" sz="1600" b="0" kern="0" dirty="0" smtClean="0">
                <a:solidFill>
                  <a:srgbClr val="FFFF00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[Wang10a]</a:t>
            </a:r>
            <a:endParaRPr lang="en-US" altLang="zh-CN" sz="1800" b="0" kern="0" dirty="0">
              <a:solidFill>
                <a:srgbClr val="FFFF00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  <a:p>
            <a:pPr marL="0" lvl="2"/>
            <a:r>
              <a:rPr lang="en-US" altLang="zh-CN" sz="1600" b="0" kern="0" dirty="0" smtClean="0">
                <a:latin typeface="Calibri" pitchFamily="34" charset="0"/>
                <a:ea typeface="宋体" charset="-122"/>
                <a:cs typeface="Calibri" pitchFamily="34" charset="0"/>
              </a:rPr>
              <a:t>Sequential Projection Hash </a:t>
            </a:r>
            <a:r>
              <a:rPr lang="en-US" altLang="zh-CN" sz="1600" b="0" kern="0" dirty="0" smtClean="0">
                <a:solidFill>
                  <a:srgbClr val="FFFF00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[Wang10b]</a:t>
            </a:r>
          </a:p>
          <a:p>
            <a:endParaRPr lang="en-SG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972203" y="4714755"/>
            <a:ext cx="3316017" cy="984885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2"/>
            <a:r>
              <a:rPr lang="en-US" altLang="zh-CN" sz="2000" kern="0" dirty="0" smtClean="0">
                <a:solidFill>
                  <a:schemeClr val="bg1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Per-Label hash function</a:t>
            </a:r>
            <a:r>
              <a:rPr lang="en-US" altLang="zh-CN" sz="1800" kern="0" dirty="0" smtClean="0">
                <a:solidFill>
                  <a:schemeClr val="bg1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: </a:t>
            </a:r>
          </a:p>
          <a:p>
            <a:pPr marL="0" lvl="2"/>
            <a:r>
              <a:rPr lang="en-US" altLang="zh-CN" sz="1600" b="0" kern="0" dirty="0" smtClean="0">
                <a:solidFill>
                  <a:schemeClr val="bg1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Bit-Selection Hash </a:t>
            </a:r>
            <a:r>
              <a:rPr lang="en-US" altLang="zh-CN" sz="1600" b="0" kern="0" dirty="0" smtClean="0">
                <a:solidFill>
                  <a:srgbClr val="FFFF00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[Mu 11</a:t>
            </a:r>
            <a:r>
              <a:rPr lang="en-US" altLang="zh-CN" sz="1600" b="0" kern="0" dirty="0" smtClean="0">
                <a:solidFill>
                  <a:srgbClr val="FFFF00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]</a:t>
            </a:r>
            <a:endParaRPr lang="en-US" altLang="zh-CN" sz="1800" b="0" kern="0" dirty="0" smtClean="0">
              <a:solidFill>
                <a:srgbClr val="FFFF00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  <a:p>
            <a:endParaRPr lang="en-SG" sz="1100" dirty="0" smtClean="0"/>
          </a:p>
          <a:p>
            <a:endParaRPr lang="en-SG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976660" y="3163607"/>
            <a:ext cx="3247697" cy="8771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2">
              <a:buFont typeface="Arial" pitchFamily="34" charset="0"/>
              <a:buChar char="•"/>
            </a:pPr>
            <a:r>
              <a:rPr lang="en-US" altLang="zh-CN" sz="1800" kern="0" dirty="0" smtClean="0">
                <a:solidFill>
                  <a:schemeClr val="bg1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 Universal ones: hard to learn</a:t>
            </a:r>
          </a:p>
          <a:p>
            <a:pPr marL="0" lvl="2"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1800" kern="0" dirty="0" smtClean="0">
                <a:solidFill>
                  <a:schemeClr val="bg1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 Complicate bit selection </a:t>
            </a:r>
            <a:endParaRPr lang="en-US" altLang="zh-CN" sz="1400" b="0" kern="0" dirty="0" smtClean="0">
              <a:solidFill>
                <a:schemeClr val="bg1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1403" y="4766433"/>
            <a:ext cx="3247697" cy="864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2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800" kern="0" dirty="0" smtClean="0">
              <a:latin typeface="Calibri" pitchFamily="34" charset="0"/>
              <a:ea typeface="宋体" charset="-122"/>
              <a:cs typeface="Calibri" pitchFamily="34" charset="0"/>
            </a:endParaRPr>
          </a:p>
          <a:p>
            <a:pPr marL="0" lvl="2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kern="0" dirty="0" smtClean="0">
                <a:latin typeface="Calibri" pitchFamily="34" charset="0"/>
                <a:ea typeface="宋体" charset="-122"/>
                <a:cs typeface="Calibri" pitchFamily="34" charset="0"/>
              </a:rPr>
              <a:t>Redundancy</a:t>
            </a:r>
            <a:endParaRPr lang="en-SG" sz="1800" dirty="0"/>
          </a:p>
        </p:txBody>
      </p:sp>
      <p:sp>
        <p:nvSpPr>
          <p:cNvPr id="19" name="Right Arrow 18"/>
          <p:cNvSpPr/>
          <p:nvPr/>
        </p:nvSpPr>
        <p:spPr>
          <a:xfrm>
            <a:off x="4335518" y="3373811"/>
            <a:ext cx="635885" cy="48873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/>
          </a:p>
        </p:txBody>
      </p:sp>
      <p:sp>
        <p:nvSpPr>
          <p:cNvPr id="20" name="Right Arrow 19"/>
          <p:cNvSpPr/>
          <p:nvPr/>
        </p:nvSpPr>
        <p:spPr>
          <a:xfrm>
            <a:off x="4314497" y="4960873"/>
            <a:ext cx="635885" cy="48873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/>
          </a:p>
        </p:txBody>
      </p:sp>
    </p:spTree>
    <p:extLst>
      <p:ext uri="{BB962C8B-B14F-4D97-AF65-F5344CB8AC3E}">
        <p14:creationId xmlns:p14="http://schemas.microsoft.com/office/powerpoint/2010/main" val="18739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Key idea: </a:t>
            </a:r>
            <a:r>
              <a:rPr lang="en-US" altLang="zh-CN" b="0" dirty="0" smtClean="0">
                <a:ea typeface="宋体" charset="-122"/>
              </a:rPr>
              <a:t>to encourage </a:t>
            </a:r>
            <a:r>
              <a:rPr lang="en-US" altLang="zh-CN" b="0" dirty="0" smtClean="0">
                <a:solidFill>
                  <a:srgbClr val="CC6600"/>
                </a:solidFill>
                <a:ea typeface="宋体" charset="-122"/>
              </a:rPr>
              <a:t>sparse association </a:t>
            </a:r>
            <a:r>
              <a:rPr lang="en-US" altLang="zh-CN" b="0" dirty="0" smtClean="0">
                <a:ea typeface="宋体" charset="-122"/>
              </a:rPr>
              <a:t>between </a:t>
            </a:r>
            <a:r>
              <a:rPr lang="en-US" altLang="zh-CN" b="0" dirty="0" smtClean="0">
                <a:solidFill>
                  <a:srgbClr val="7030A0"/>
                </a:solidFill>
                <a:ea typeface="宋体" charset="-122"/>
              </a:rPr>
              <a:t>hashing functions</a:t>
            </a:r>
            <a:r>
              <a:rPr lang="en-US" altLang="zh-CN" b="0" dirty="0" smtClean="0">
                <a:ea typeface="宋体" charset="-122"/>
              </a:rPr>
              <a:t> and </a:t>
            </a:r>
            <a:r>
              <a:rPr lang="en-US" altLang="zh-CN" b="0" dirty="0" smtClean="0">
                <a:solidFill>
                  <a:srgbClr val="7030A0"/>
                </a:solidFill>
                <a:ea typeface="宋体" charset="-122"/>
              </a:rPr>
              <a:t>labels</a:t>
            </a:r>
            <a:r>
              <a:rPr lang="en-US" altLang="zh-CN" b="0" dirty="0" smtClean="0">
                <a:ea typeface="宋体" charset="-122"/>
              </a:rPr>
              <a:t> by exploiting shared subspaces among the labels</a:t>
            </a:r>
          </a:p>
          <a:p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Solution (1/2)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graphicFrame>
        <p:nvGraphicFramePr>
          <p:cNvPr id="9" name="Table 115"/>
          <p:cNvGraphicFramePr>
            <a:graphicFrameLocks noGrp="1"/>
          </p:cNvGraphicFramePr>
          <p:nvPr/>
        </p:nvGraphicFramePr>
        <p:xfrm>
          <a:off x="2808288" y="3387876"/>
          <a:ext cx="1981200" cy="1828800"/>
        </p:xfrm>
        <a:graphic>
          <a:graphicData uri="http://schemas.openxmlformats.org/drawingml/2006/table">
            <a:tbl>
              <a:tblPr/>
              <a:tblGrid>
                <a:gridCol w="395287"/>
                <a:gridCol w="396875"/>
                <a:gridCol w="395288"/>
                <a:gridCol w="396875"/>
                <a:gridCol w="396875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SG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itchFamily="2" charset="-79"/>
                        <a:ea typeface="宋体" charset="-122"/>
                        <a:cs typeface="Aharoni" pitchFamily="2" charset="-79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Isosceles Triangle 72"/>
          <p:cNvSpPr/>
          <p:nvPr/>
        </p:nvSpPr>
        <p:spPr>
          <a:xfrm>
            <a:off x="503238" y="4175276"/>
            <a:ext cx="139700" cy="169863"/>
          </a:xfrm>
          <a:prstGeom prst="triangl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11" name="Oval 76"/>
          <p:cNvSpPr/>
          <p:nvPr/>
        </p:nvSpPr>
        <p:spPr>
          <a:xfrm>
            <a:off x="2185988" y="4429276"/>
            <a:ext cx="209550" cy="203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12" name="Diamond 80"/>
          <p:cNvSpPr/>
          <p:nvPr/>
        </p:nvSpPr>
        <p:spPr>
          <a:xfrm>
            <a:off x="660400" y="4734076"/>
            <a:ext cx="176213" cy="203200"/>
          </a:xfrm>
          <a:prstGeom prst="diamond">
            <a:avLst/>
          </a:prstGeom>
          <a:solidFill>
            <a:srgbClr val="CC41DF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13" name="Diamond 81"/>
          <p:cNvSpPr/>
          <p:nvPr/>
        </p:nvSpPr>
        <p:spPr>
          <a:xfrm>
            <a:off x="1055688" y="4480076"/>
            <a:ext cx="174625" cy="203200"/>
          </a:xfrm>
          <a:prstGeom prst="diamond">
            <a:avLst/>
          </a:prstGeom>
          <a:solidFill>
            <a:srgbClr val="CC41DF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14" name="Isosceles Triangle 82"/>
          <p:cNvSpPr/>
          <p:nvPr/>
        </p:nvSpPr>
        <p:spPr>
          <a:xfrm>
            <a:off x="1028700" y="3972076"/>
            <a:ext cx="141288" cy="169863"/>
          </a:xfrm>
          <a:prstGeom prst="triangl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cxnSp>
        <p:nvCxnSpPr>
          <p:cNvPr id="15" name="Straight Connector 83"/>
          <p:cNvCxnSpPr/>
          <p:nvPr/>
        </p:nvCxnSpPr>
        <p:spPr>
          <a:xfrm flipV="1">
            <a:off x="450850" y="3565676"/>
            <a:ext cx="1892300" cy="127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4"/>
          <p:cNvCxnSpPr/>
          <p:nvPr/>
        </p:nvCxnSpPr>
        <p:spPr>
          <a:xfrm rot="16200000" flipH="1">
            <a:off x="793751" y="3592663"/>
            <a:ext cx="1574800" cy="141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8"/>
          <p:cNvCxnSpPr/>
          <p:nvPr/>
        </p:nvCxnSpPr>
        <p:spPr>
          <a:xfrm rot="5400000" flipH="1" flipV="1">
            <a:off x="666750" y="4194326"/>
            <a:ext cx="18288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3"/>
          <p:cNvCxnSpPr/>
          <p:nvPr/>
        </p:nvCxnSpPr>
        <p:spPr>
          <a:xfrm flipV="1">
            <a:off x="608013" y="4226076"/>
            <a:ext cx="1946275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96"/>
          <p:cNvSpPr/>
          <p:nvPr/>
        </p:nvSpPr>
        <p:spPr>
          <a:xfrm>
            <a:off x="714375" y="3819676"/>
            <a:ext cx="139700" cy="169863"/>
          </a:xfrm>
          <a:prstGeom prst="triangl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0" name="Cross 101"/>
          <p:cNvSpPr/>
          <p:nvPr/>
        </p:nvSpPr>
        <p:spPr>
          <a:xfrm rot="2697448">
            <a:off x="1117600" y="4919814"/>
            <a:ext cx="168275" cy="166687"/>
          </a:xfrm>
          <a:prstGeom prst="plus">
            <a:avLst>
              <a:gd name="adj" fmla="val 40534"/>
            </a:avLst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1" name="Cross 102"/>
          <p:cNvSpPr/>
          <p:nvPr/>
        </p:nvSpPr>
        <p:spPr>
          <a:xfrm rot="2697448">
            <a:off x="1533525" y="4970614"/>
            <a:ext cx="168275" cy="166687"/>
          </a:xfrm>
          <a:prstGeom prst="plus">
            <a:avLst>
              <a:gd name="adj" fmla="val 40534"/>
            </a:avLst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2" name="Cross 103"/>
          <p:cNvSpPr/>
          <p:nvPr/>
        </p:nvSpPr>
        <p:spPr>
          <a:xfrm rot="2697448">
            <a:off x="1743075" y="4716614"/>
            <a:ext cx="168275" cy="166687"/>
          </a:xfrm>
          <a:prstGeom prst="plus">
            <a:avLst>
              <a:gd name="adj" fmla="val 40534"/>
            </a:avLst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3" name="Cross 104"/>
          <p:cNvSpPr/>
          <p:nvPr/>
        </p:nvSpPr>
        <p:spPr>
          <a:xfrm rot="2697448">
            <a:off x="2208213" y="4454676"/>
            <a:ext cx="168275" cy="166688"/>
          </a:xfrm>
          <a:prstGeom prst="plus">
            <a:avLst>
              <a:gd name="adj" fmla="val 40534"/>
            </a:avLst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4" name="Oval 107"/>
          <p:cNvSpPr/>
          <p:nvPr/>
        </p:nvSpPr>
        <p:spPr>
          <a:xfrm>
            <a:off x="1870075" y="3514876"/>
            <a:ext cx="211138" cy="203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5" name="Heptagon 111"/>
          <p:cNvSpPr/>
          <p:nvPr/>
        </p:nvSpPr>
        <p:spPr>
          <a:xfrm>
            <a:off x="714375" y="3311676"/>
            <a:ext cx="261938" cy="2540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1</a:t>
            </a:r>
            <a:endParaRPr lang="en-SG" altLang="zh-CN" sz="2000" dirty="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6" name="Heptagon 112"/>
          <p:cNvSpPr/>
          <p:nvPr/>
        </p:nvSpPr>
        <p:spPr>
          <a:xfrm>
            <a:off x="1608138" y="3311676"/>
            <a:ext cx="261937" cy="2540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2</a:t>
            </a:r>
            <a:endParaRPr lang="en-SG" altLang="zh-CN" sz="2000" dirty="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7" name="Heptagon 113"/>
          <p:cNvSpPr/>
          <p:nvPr/>
        </p:nvSpPr>
        <p:spPr>
          <a:xfrm>
            <a:off x="293688" y="4632476"/>
            <a:ext cx="261937" cy="2540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3</a:t>
            </a:r>
            <a:endParaRPr lang="en-SG" altLang="zh-CN" sz="2000" dirty="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8" name="Heptagon 114"/>
          <p:cNvSpPr/>
          <p:nvPr/>
        </p:nvSpPr>
        <p:spPr>
          <a:xfrm>
            <a:off x="503238" y="4988076"/>
            <a:ext cx="263525" cy="2540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4</a:t>
            </a:r>
            <a:endParaRPr lang="en-SG" altLang="zh-CN" sz="2000" dirty="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29" name="Isosceles Triangle 153"/>
          <p:cNvSpPr/>
          <p:nvPr/>
        </p:nvSpPr>
        <p:spPr>
          <a:xfrm>
            <a:off x="2978259" y="3878414"/>
            <a:ext cx="131719" cy="161925"/>
          </a:xfrm>
          <a:prstGeom prst="triangl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0" name="Diamond 154"/>
          <p:cNvSpPr/>
          <p:nvPr/>
        </p:nvSpPr>
        <p:spPr>
          <a:xfrm>
            <a:off x="2981325" y="4248301"/>
            <a:ext cx="122238" cy="141288"/>
          </a:xfrm>
          <a:prstGeom prst="diamond">
            <a:avLst/>
          </a:prstGeom>
          <a:solidFill>
            <a:srgbClr val="CC41DF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1" name="Oval 155"/>
          <p:cNvSpPr/>
          <p:nvPr/>
        </p:nvSpPr>
        <p:spPr>
          <a:xfrm>
            <a:off x="2968625" y="4595964"/>
            <a:ext cx="147638" cy="141287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2" name="Cross 156"/>
          <p:cNvSpPr/>
          <p:nvPr/>
        </p:nvSpPr>
        <p:spPr>
          <a:xfrm rot="2697448">
            <a:off x="2984500" y="4989664"/>
            <a:ext cx="117475" cy="115887"/>
          </a:xfrm>
          <a:prstGeom prst="plus">
            <a:avLst>
              <a:gd name="adj" fmla="val 40534"/>
            </a:avLst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3" name="Heptagon 151"/>
          <p:cNvSpPr/>
          <p:nvPr/>
        </p:nvSpPr>
        <p:spPr>
          <a:xfrm>
            <a:off x="4125913" y="3438676"/>
            <a:ext cx="184150" cy="1778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3</a:t>
            </a:r>
            <a:endParaRPr lang="en-SG" altLang="zh-CN" sz="160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027488" y="3768876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1600">
                <a:ea typeface="宋体" charset="-122"/>
                <a:cs typeface="Calibri" pitchFamily="34" charset="0"/>
              </a:rPr>
              <a:t>√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027488" y="4149876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1600">
                <a:ea typeface="宋体" charset="-122"/>
                <a:cs typeface="Calibri" pitchFamily="34" charset="0"/>
              </a:rPr>
              <a:t>√</a:t>
            </a:r>
          </a:p>
        </p:txBody>
      </p:sp>
      <p:sp>
        <p:nvSpPr>
          <p:cNvPr id="36" name="Heptagon 150"/>
          <p:cNvSpPr/>
          <p:nvPr/>
        </p:nvSpPr>
        <p:spPr>
          <a:xfrm>
            <a:off x="3744913" y="3438676"/>
            <a:ext cx="184150" cy="1778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2</a:t>
            </a:r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646488" y="3768876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1600">
                <a:ea typeface="宋体" charset="-122"/>
                <a:cs typeface="Calibri" pitchFamily="34" charset="0"/>
              </a:rPr>
              <a:t>√</a:t>
            </a:r>
          </a:p>
        </p:txBody>
      </p:sp>
      <p:sp>
        <p:nvSpPr>
          <p:cNvPr id="38" name="Heptagon 149"/>
          <p:cNvSpPr/>
          <p:nvPr/>
        </p:nvSpPr>
        <p:spPr>
          <a:xfrm>
            <a:off x="3363913" y="3438676"/>
            <a:ext cx="184150" cy="1778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1</a:t>
            </a:r>
            <a:endParaRPr lang="en-SG" altLang="zh-CN" sz="160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265488" y="4497539"/>
            <a:ext cx="381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1600">
                <a:ea typeface="宋体" charset="-122"/>
                <a:cs typeface="Calibri" pitchFamily="34" charset="0"/>
              </a:rPr>
              <a:t>√</a:t>
            </a:r>
          </a:p>
        </p:txBody>
      </p:sp>
      <p:sp>
        <p:nvSpPr>
          <p:cNvPr id="40" name="Heptagon 152"/>
          <p:cNvSpPr/>
          <p:nvPr/>
        </p:nvSpPr>
        <p:spPr>
          <a:xfrm>
            <a:off x="4506913" y="3438676"/>
            <a:ext cx="184150" cy="177800"/>
          </a:xfrm>
          <a:prstGeom prst="hept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rPr>
              <a:t>4</a:t>
            </a:r>
            <a:endParaRPr lang="en-SG" altLang="zh-CN" sz="1600" dirty="0">
              <a:solidFill>
                <a:srgbClr val="FFFFFF"/>
              </a:solidFill>
              <a:latin typeface="Calibri" pitchFamily="34" charset="0"/>
              <a:ea typeface="宋体" charset="-122"/>
              <a:cs typeface="Calibri" pitchFamily="34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4408488" y="4149876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1600">
                <a:ea typeface="宋体" charset="-122"/>
                <a:cs typeface="Calibri" pitchFamily="34" charset="0"/>
              </a:rPr>
              <a:t>√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408488" y="4878539"/>
            <a:ext cx="381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1600">
                <a:ea typeface="宋体" charset="-122"/>
                <a:cs typeface="Calibri" pitchFamily="34" charset="0"/>
              </a:rPr>
              <a:t>√</a:t>
            </a:r>
          </a:p>
        </p:txBody>
      </p:sp>
      <p:sp>
        <p:nvSpPr>
          <p:cNvPr id="43" name="Rectangle 90"/>
          <p:cNvSpPr/>
          <p:nvPr/>
        </p:nvSpPr>
        <p:spPr>
          <a:xfrm>
            <a:off x="217488" y="2625876"/>
            <a:ext cx="4724400" cy="3200400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SG" altLang="zh-CN">
              <a:solidFill>
                <a:srgbClr val="FFFFFF"/>
              </a:solidFill>
              <a:latin typeface="Calibri" pitchFamily="34" charset="0"/>
              <a:ea typeface="宋体" charset="-122"/>
              <a:cs typeface="Arial" charset="0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-36513" y="2729064"/>
            <a:ext cx="30480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SG" altLang="zh-CN" sz="2000">
                <a:ea typeface="宋体" charset="-122"/>
                <a:cs typeface="Calibri" pitchFamily="34" charset="0"/>
              </a:rPr>
              <a:t>Hashing functions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582863" y="2729064"/>
            <a:ext cx="256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2000">
                <a:ea typeface="宋体" charset="-122"/>
                <a:cs typeface="Calibri" pitchFamily="34" charset="0"/>
              </a:rPr>
              <a:t>Bit-label association</a:t>
            </a:r>
            <a:endParaRPr lang="en-SG" altLang="zh-CN" sz="2000">
              <a:ea typeface="宋体" charset="-122"/>
              <a:cs typeface="Calibri" pitchFamily="34" charset="0"/>
            </a:endParaRPr>
          </a:p>
        </p:txBody>
      </p:sp>
      <p:grpSp>
        <p:nvGrpSpPr>
          <p:cNvPr id="46" name="组合 281"/>
          <p:cNvGrpSpPr>
            <a:grpSpLocks/>
          </p:cNvGrpSpPr>
          <p:nvPr/>
        </p:nvGrpSpPr>
        <p:grpSpPr bwMode="auto">
          <a:xfrm>
            <a:off x="4960938" y="2640164"/>
            <a:ext cx="4114800" cy="3200400"/>
            <a:chOff x="4961194" y="1283732"/>
            <a:chExt cx="4114800" cy="3200400"/>
          </a:xfrm>
        </p:grpSpPr>
        <p:sp>
          <p:nvSpPr>
            <p:cNvPr id="47" name="Rounded Rectangle 160"/>
            <p:cNvSpPr/>
            <p:nvPr/>
          </p:nvSpPr>
          <p:spPr>
            <a:xfrm>
              <a:off x="5113594" y="3569732"/>
              <a:ext cx="1143000" cy="762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48" name="Rounded Rectangle 148"/>
            <p:cNvSpPr/>
            <p:nvPr/>
          </p:nvSpPr>
          <p:spPr>
            <a:xfrm>
              <a:off x="5113594" y="1817132"/>
              <a:ext cx="1143000" cy="12192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49" name="Isosceles Triangle 92"/>
            <p:cNvSpPr/>
            <p:nvPr/>
          </p:nvSpPr>
          <p:spPr>
            <a:xfrm>
              <a:off x="5431094" y="4026932"/>
              <a:ext cx="139700" cy="169862"/>
            </a:xfrm>
            <a:prstGeom prst="triangle">
              <a:avLst/>
            </a:prstGeom>
            <a:solidFill>
              <a:srgbClr val="FF0000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50" name="Oval 94"/>
            <p:cNvSpPr/>
            <p:nvPr/>
          </p:nvSpPr>
          <p:spPr>
            <a:xfrm>
              <a:off x="5818444" y="4009469"/>
              <a:ext cx="209550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51" name="TextBox 261"/>
            <p:cNvSpPr txBox="1">
              <a:spLocks noChangeArrowheads="1"/>
            </p:cNvSpPr>
            <p:nvPr/>
          </p:nvSpPr>
          <p:spPr bwMode="auto">
            <a:xfrm>
              <a:off x="5113594" y="1359932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zh-CN">
                  <a:ea typeface="宋体" charset="-122"/>
                  <a:cs typeface="Calibri" pitchFamily="34" charset="0"/>
                </a:rPr>
                <a:t>Query</a:t>
              </a:r>
              <a:endParaRPr lang="en-SG" altLang="zh-CN">
                <a:ea typeface="宋体" charset="-122"/>
                <a:cs typeface="Calibri" pitchFamily="34" charset="0"/>
              </a:endParaRPr>
            </a:p>
          </p:txBody>
        </p:sp>
        <p:sp>
          <p:nvSpPr>
            <p:cNvPr id="52" name="Rectangle 99"/>
            <p:cNvSpPr/>
            <p:nvPr/>
          </p:nvSpPr>
          <p:spPr>
            <a:xfrm>
              <a:off x="4961194" y="1283732"/>
              <a:ext cx="4114800" cy="3200400"/>
            </a:xfrm>
            <a:prstGeom prst="rect">
              <a:avLst/>
            </a:prstGeom>
            <a:noFill/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53" name="TextBox 263"/>
            <p:cNvSpPr txBox="1">
              <a:spLocks noChangeArrowheads="1"/>
            </p:cNvSpPr>
            <p:nvPr/>
          </p:nvSpPr>
          <p:spPr bwMode="auto">
            <a:xfrm>
              <a:off x="5265994" y="3645932"/>
              <a:ext cx="8382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宋体" charset="-122"/>
                  <a:cs typeface="Calibri" pitchFamily="34" charset="0"/>
                </a:rPr>
                <a:t>labels</a:t>
              </a:r>
              <a:endParaRPr lang="en-SG" altLang="zh-CN" sz="1600">
                <a:ea typeface="宋体" charset="-122"/>
                <a:cs typeface="Calibri" pitchFamily="34" charset="0"/>
              </a:endParaRPr>
            </a:p>
          </p:txBody>
        </p:sp>
        <p:cxnSp>
          <p:nvCxnSpPr>
            <p:cNvPr id="54" name="Straight Connector 108"/>
            <p:cNvCxnSpPr/>
            <p:nvPr/>
          </p:nvCxnSpPr>
          <p:spPr>
            <a:xfrm>
              <a:off x="5418394" y="3341132"/>
              <a:ext cx="533400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110"/>
            <p:cNvCxnSpPr/>
            <p:nvPr/>
          </p:nvCxnSpPr>
          <p:spPr>
            <a:xfrm rot="5400000">
              <a:off x="5532694" y="3341132"/>
              <a:ext cx="304800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268"/>
            <p:cNvSpPr txBox="1">
              <a:spLocks noChangeArrowheads="1"/>
            </p:cNvSpPr>
            <p:nvPr/>
          </p:nvSpPr>
          <p:spPr bwMode="auto">
            <a:xfrm>
              <a:off x="5265994" y="1817132"/>
              <a:ext cx="8382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宋体" charset="-122"/>
                  <a:cs typeface="Calibri" pitchFamily="34" charset="0"/>
                </a:rPr>
                <a:t>Image</a:t>
              </a:r>
              <a:endParaRPr lang="en-SG" altLang="zh-CN" sz="1600">
                <a:ea typeface="宋体" charset="-122"/>
                <a:cs typeface="Calibri" pitchFamily="34" charset="0"/>
              </a:endParaRPr>
            </a:p>
          </p:txBody>
        </p:sp>
        <p:pic>
          <p:nvPicPr>
            <p:cNvPr id="57" name="Picture 61" descr="http://www.vlfeat.org/demo/sift_basic_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94" y="2198132"/>
              <a:ext cx="916033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组合 284"/>
          <p:cNvGrpSpPr>
            <a:grpSpLocks/>
          </p:cNvGrpSpPr>
          <p:nvPr/>
        </p:nvGrpSpPr>
        <p:grpSpPr bwMode="auto">
          <a:xfrm>
            <a:off x="6408738" y="2868764"/>
            <a:ext cx="2617787" cy="2743200"/>
            <a:chOff x="6408994" y="1512332"/>
            <a:chExt cx="2616889" cy="2743200"/>
          </a:xfrm>
        </p:grpSpPr>
        <p:sp>
          <p:nvSpPr>
            <p:cNvPr id="59" name="Oval 118"/>
            <p:cNvSpPr/>
            <p:nvPr/>
          </p:nvSpPr>
          <p:spPr>
            <a:xfrm>
              <a:off x="8276840" y="3090307"/>
              <a:ext cx="211066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0" name="Diamond 119"/>
            <p:cNvSpPr/>
            <p:nvPr/>
          </p:nvSpPr>
          <p:spPr>
            <a:xfrm>
              <a:off x="8295884" y="3090307"/>
              <a:ext cx="174565" cy="203200"/>
            </a:xfrm>
            <a:prstGeom prst="diamond">
              <a:avLst/>
            </a:prstGeom>
            <a:solidFill>
              <a:srgbClr val="CC41DF"/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1" name="Oval 121"/>
            <p:cNvSpPr/>
            <p:nvPr/>
          </p:nvSpPr>
          <p:spPr>
            <a:xfrm>
              <a:off x="7856297" y="2734707"/>
              <a:ext cx="211065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2" name="Isosceles Triangle 122"/>
            <p:cNvSpPr/>
            <p:nvPr/>
          </p:nvSpPr>
          <p:spPr>
            <a:xfrm>
              <a:off x="7891210" y="2734707"/>
              <a:ext cx="141239" cy="169862"/>
            </a:xfrm>
            <a:prstGeom prst="triangle">
              <a:avLst/>
            </a:prstGeom>
            <a:solidFill>
              <a:srgbClr val="FF0000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3" name="Isosceles Triangle 123"/>
            <p:cNvSpPr/>
            <p:nvPr/>
          </p:nvSpPr>
          <p:spPr>
            <a:xfrm>
              <a:off x="7015211" y="3141107"/>
              <a:ext cx="141239" cy="169862"/>
            </a:xfrm>
            <a:prstGeom prst="triangle">
              <a:avLst/>
            </a:prstGeom>
            <a:solidFill>
              <a:srgbClr val="FF0000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4" name="Oval 125"/>
            <p:cNvSpPr/>
            <p:nvPr/>
          </p:nvSpPr>
          <p:spPr>
            <a:xfrm>
              <a:off x="8645014" y="2836307"/>
              <a:ext cx="211066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5" name="Diamond 126"/>
            <p:cNvSpPr/>
            <p:nvPr/>
          </p:nvSpPr>
          <p:spPr>
            <a:xfrm>
              <a:off x="8662471" y="2836307"/>
              <a:ext cx="176152" cy="203200"/>
            </a:xfrm>
            <a:prstGeom prst="diamond">
              <a:avLst/>
            </a:prstGeom>
            <a:solidFill>
              <a:srgbClr val="CC41DF"/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6" name="Oval 127"/>
            <p:cNvSpPr/>
            <p:nvPr/>
          </p:nvSpPr>
          <p:spPr>
            <a:xfrm>
              <a:off x="8697384" y="3395107"/>
              <a:ext cx="211065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7" name="Oval 129"/>
            <p:cNvSpPr/>
            <p:nvPr/>
          </p:nvSpPr>
          <p:spPr>
            <a:xfrm>
              <a:off x="7699188" y="2429907"/>
              <a:ext cx="211066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8" name="Isosceles Triangle 130"/>
            <p:cNvSpPr/>
            <p:nvPr/>
          </p:nvSpPr>
          <p:spPr>
            <a:xfrm>
              <a:off x="7734101" y="2429907"/>
              <a:ext cx="139652" cy="169862"/>
            </a:xfrm>
            <a:prstGeom prst="triangle">
              <a:avLst/>
            </a:prstGeom>
            <a:solidFill>
              <a:srgbClr val="FF0000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69" name="Diamond 131"/>
            <p:cNvSpPr/>
            <p:nvPr/>
          </p:nvSpPr>
          <p:spPr>
            <a:xfrm>
              <a:off x="7173907" y="3699907"/>
              <a:ext cx="174565" cy="203200"/>
            </a:xfrm>
            <a:prstGeom prst="diamond">
              <a:avLst/>
            </a:prstGeom>
            <a:solidFill>
              <a:srgbClr val="CC41DF"/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0" name="Diamond 132"/>
            <p:cNvSpPr/>
            <p:nvPr/>
          </p:nvSpPr>
          <p:spPr>
            <a:xfrm>
              <a:off x="7572232" y="3476069"/>
              <a:ext cx="176153" cy="203200"/>
            </a:xfrm>
            <a:prstGeom prst="diamond">
              <a:avLst/>
            </a:prstGeom>
            <a:solidFill>
              <a:srgbClr val="CC41DF"/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1" name="Isosceles Triangle 133"/>
            <p:cNvSpPr/>
            <p:nvPr/>
          </p:nvSpPr>
          <p:spPr>
            <a:xfrm>
              <a:off x="7542080" y="2937907"/>
              <a:ext cx="139652" cy="169862"/>
            </a:xfrm>
            <a:prstGeom prst="triangle">
              <a:avLst/>
            </a:prstGeom>
            <a:solidFill>
              <a:srgbClr val="FF0000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cxnSp>
          <p:nvCxnSpPr>
            <p:cNvPr id="72" name="Straight Connector 134"/>
            <p:cNvCxnSpPr/>
            <p:nvPr/>
          </p:nvCxnSpPr>
          <p:spPr>
            <a:xfrm flipV="1">
              <a:off x="6962841" y="2531507"/>
              <a:ext cx="1893238" cy="127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135"/>
            <p:cNvCxnSpPr/>
            <p:nvPr/>
          </p:nvCxnSpPr>
          <p:spPr>
            <a:xfrm rot="16200000" flipH="1">
              <a:off x="7306147" y="2557945"/>
              <a:ext cx="1574800" cy="1420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sosceles Triangle 138"/>
            <p:cNvSpPr/>
            <p:nvPr/>
          </p:nvSpPr>
          <p:spPr>
            <a:xfrm>
              <a:off x="7226276" y="2785507"/>
              <a:ext cx="139652" cy="169862"/>
            </a:xfrm>
            <a:prstGeom prst="triangle">
              <a:avLst/>
            </a:prstGeom>
            <a:solidFill>
              <a:srgbClr val="FF0000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5" name="Cross 139"/>
            <p:cNvSpPr/>
            <p:nvPr/>
          </p:nvSpPr>
          <p:spPr>
            <a:xfrm rot="2697448">
              <a:off x="7630950" y="3885644"/>
              <a:ext cx="168217" cy="166688"/>
            </a:xfrm>
            <a:prstGeom prst="plus">
              <a:avLst>
                <a:gd name="adj" fmla="val 40534"/>
              </a:avLst>
            </a:prstGeom>
            <a:solidFill>
              <a:srgbClr val="FF9900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6" name="Cross 140"/>
            <p:cNvSpPr/>
            <p:nvPr/>
          </p:nvSpPr>
          <p:spPr>
            <a:xfrm rot="2697448">
              <a:off x="8045145" y="3936444"/>
              <a:ext cx="168217" cy="166688"/>
            </a:xfrm>
            <a:prstGeom prst="plus">
              <a:avLst>
                <a:gd name="adj" fmla="val 40534"/>
              </a:avLst>
            </a:prstGeom>
            <a:solidFill>
              <a:srgbClr val="FF9900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7" name="Cross 141"/>
            <p:cNvSpPr/>
            <p:nvPr/>
          </p:nvSpPr>
          <p:spPr>
            <a:xfrm rot="2697448">
              <a:off x="8256210" y="3682444"/>
              <a:ext cx="168217" cy="166688"/>
            </a:xfrm>
            <a:prstGeom prst="plus">
              <a:avLst>
                <a:gd name="adj" fmla="val 40534"/>
              </a:avLst>
            </a:prstGeom>
            <a:solidFill>
              <a:srgbClr val="FF9900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8" name="Cross 142"/>
            <p:cNvSpPr/>
            <p:nvPr/>
          </p:nvSpPr>
          <p:spPr>
            <a:xfrm rot="2697448">
              <a:off x="8721188" y="3420507"/>
              <a:ext cx="168217" cy="166687"/>
            </a:xfrm>
            <a:prstGeom prst="plus">
              <a:avLst>
                <a:gd name="adj" fmla="val 40534"/>
              </a:avLst>
            </a:prstGeom>
            <a:solidFill>
              <a:srgbClr val="FF9900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79" name="Oval 143"/>
            <p:cNvSpPr/>
            <p:nvPr/>
          </p:nvSpPr>
          <p:spPr>
            <a:xfrm>
              <a:off x="8383167" y="2480707"/>
              <a:ext cx="209478" cy="2032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SG" altLang="zh-CN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80" name="Right Arrow 169"/>
            <p:cNvSpPr/>
            <p:nvPr/>
          </p:nvSpPr>
          <p:spPr>
            <a:xfrm>
              <a:off x="6408994" y="2121932"/>
              <a:ext cx="304800" cy="1905000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endParaRPr lang="en-SG" altLang="zh-CN">
                <a:solidFill>
                  <a:srgbClr val="000000"/>
                </a:solidFill>
                <a:ea typeface="宋体" charset="-122"/>
                <a:cs typeface="Calibri" pitchFamily="34" charset="0"/>
              </a:endParaRPr>
            </a:p>
          </p:txBody>
        </p:sp>
        <p:sp>
          <p:nvSpPr>
            <p:cNvPr id="81" name="TextBox 267"/>
            <p:cNvSpPr txBox="1">
              <a:spLocks noChangeArrowheads="1"/>
            </p:cNvSpPr>
            <p:nvPr/>
          </p:nvSpPr>
          <p:spPr bwMode="auto">
            <a:xfrm>
              <a:off x="6660232" y="1512332"/>
              <a:ext cx="236565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SG" altLang="zh-CN" sz="2000">
                  <a:ea typeface="宋体" charset="-122"/>
                  <a:cs typeface="Calibri" pitchFamily="34" charset="0"/>
                </a:rPr>
                <a:t>Select optimal hash bits per query</a:t>
              </a:r>
            </a:p>
          </p:txBody>
        </p:sp>
        <p:cxnSp>
          <p:nvCxnSpPr>
            <p:cNvPr id="82" name="Straight Connector 106"/>
            <p:cNvCxnSpPr/>
            <p:nvPr/>
          </p:nvCxnSpPr>
          <p:spPr>
            <a:xfrm rot="5400000" flipH="1" flipV="1">
              <a:off x="7146614" y="3157045"/>
              <a:ext cx="1828800" cy="3681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Heptagon 100"/>
            <p:cNvSpPr/>
            <p:nvPr/>
          </p:nvSpPr>
          <p:spPr>
            <a:xfrm>
              <a:off x="7254841" y="2274332"/>
              <a:ext cx="261848" cy="254000"/>
            </a:xfrm>
            <a:prstGeom prst="heptag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rPr>
                <a:t>1</a:t>
              </a:r>
              <a:endParaRPr lang="en-SG" altLang="zh-CN" sz="200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84" name="Heptagon 109"/>
            <p:cNvSpPr/>
            <p:nvPr/>
          </p:nvSpPr>
          <p:spPr>
            <a:xfrm>
              <a:off x="8148297" y="2274332"/>
              <a:ext cx="261847" cy="254000"/>
            </a:xfrm>
            <a:prstGeom prst="heptag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rPr>
                <a:t>2</a:t>
              </a:r>
              <a:endParaRPr lang="en-SG" altLang="zh-CN" sz="200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85" name="Heptagon 136"/>
            <p:cNvSpPr/>
            <p:nvPr/>
          </p:nvSpPr>
          <p:spPr>
            <a:xfrm>
              <a:off x="6886667" y="3569732"/>
              <a:ext cx="263435" cy="254000"/>
            </a:xfrm>
            <a:prstGeom prst="heptag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0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rPr>
                <a:t>3</a:t>
              </a:r>
              <a:endParaRPr lang="en-SG" altLang="zh-CN" sz="2000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</p:grpSp>
      <p:grpSp>
        <p:nvGrpSpPr>
          <p:cNvPr id="86" name="组合 280"/>
          <p:cNvGrpSpPr>
            <a:grpSpLocks/>
          </p:cNvGrpSpPr>
          <p:nvPr/>
        </p:nvGrpSpPr>
        <p:grpSpPr bwMode="auto">
          <a:xfrm>
            <a:off x="320675" y="3464076"/>
            <a:ext cx="4873625" cy="2306638"/>
            <a:chOff x="321126" y="2108200"/>
            <a:chExt cx="4873448" cy="2307426"/>
          </a:xfrm>
        </p:grpSpPr>
        <p:grpSp>
          <p:nvGrpSpPr>
            <p:cNvPr id="87" name="组合 38"/>
            <p:cNvGrpSpPr>
              <a:grpSpLocks/>
            </p:cNvGrpSpPr>
            <p:nvPr/>
          </p:nvGrpSpPr>
          <p:grpSpPr bwMode="auto">
            <a:xfrm>
              <a:off x="1765699" y="2768826"/>
              <a:ext cx="209542" cy="203269"/>
              <a:chOff x="1765699" y="2768826"/>
              <a:chExt cx="209542" cy="203269"/>
            </a:xfrm>
          </p:grpSpPr>
          <p:sp>
            <p:nvSpPr>
              <p:cNvPr id="105" name="Oval 65"/>
              <p:cNvSpPr/>
              <p:nvPr/>
            </p:nvSpPr>
            <p:spPr>
              <a:xfrm>
                <a:off x="1765699" y="2768826"/>
                <a:ext cx="209542" cy="2032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106" name="Diamond 66"/>
              <p:cNvSpPr/>
              <p:nvPr/>
            </p:nvSpPr>
            <p:spPr>
              <a:xfrm>
                <a:off x="1783161" y="2768826"/>
                <a:ext cx="174618" cy="203269"/>
              </a:xfrm>
              <a:prstGeom prst="diamond">
                <a:avLst/>
              </a:prstGeom>
              <a:solidFill>
                <a:srgbClr val="CC41DF"/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  <p:grpSp>
          <p:nvGrpSpPr>
            <p:cNvPr id="88" name="组合 276"/>
            <p:cNvGrpSpPr>
              <a:grpSpLocks/>
            </p:cNvGrpSpPr>
            <p:nvPr/>
          </p:nvGrpSpPr>
          <p:grpSpPr bwMode="auto">
            <a:xfrm>
              <a:off x="1345027" y="2413104"/>
              <a:ext cx="209542" cy="203269"/>
              <a:chOff x="1345027" y="2413104"/>
              <a:chExt cx="209542" cy="203269"/>
            </a:xfrm>
          </p:grpSpPr>
          <p:sp>
            <p:nvSpPr>
              <p:cNvPr id="103" name="Oval 69"/>
              <p:cNvSpPr/>
              <p:nvPr/>
            </p:nvSpPr>
            <p:spPr>
              <a:xfrm>
                <a:off x="1345027" y="2413104"/>
                <a:ext cx="209542" cy="2032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104" name="Isosceles Triangle 70"/>
              <p:cNvSpPr/>
              <p:nvPr/>
            </p:nvSpPr>
            <p:spPr>
              <a:xfrm>
                <a:off x="1379951" y="2413104"/>
                <a:ext cx="139695" cy="169921"/>
              </a:xfrm>
              <a:prstGeom prst="triangle">
                <a:avLst/>
              </a:prstGeom>
              <a:solidFill>
                <a:srgbClr val="FF0000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  <p:grpSp>
          <p:nvGrpSpPr>
            <p:cNvPr id="89" name="组合 277"/>
            <p:cNvGrpSpPr>
              <a:grpSpLocks/>
            </p:cNvGrpSpPr>
            <p:nvPr/>
          </p:nvGrpSpPr>
          <p:grpSpPr bwMode="auto">
            <a:xfrm>
              <a:off x="2133985" y="2514739"/>
              <a:ext cx="209542" cy="203269"/>
              <a:chOff x="2133985" y="2514739"/>
              <a:chExt cx="209542" cy="203269"/>
            </a:xfrm>
          </p:grpSpPr>
          <p:sp>
            <p:nvSpPr>
              <p:cNvPr id="101" name="Oval 74"/>
              <p:cNvSpPr/>
              <p:nvPr/>
            </p:nvSpPr>
            <p:spPr>
              <a:xfrm>
                <a:off x="2133985" y="2514739"/>
                <a:ext cx="209542" cy="2032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102" name="Diamond 75"/>
              <p:cNvSpPr/>
              <p:nvPr/>
            </p:nvSpPr>
            <p:spPr>
              <a:xfrm>
                <a:off x="2151447" y="2514739"/>
                <a:ext cx="174618" cy="203269"/>
              </a:xfrm>
              <a:prstGeom prst="diamond">
                <a:avLst/>
              </a:prstGeom>
              <a:solidFill>
                <a:srgbClr val="CC41DF"/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  <p:grpSp>
          <p:nvGrpSpPr>
            <p:cNvPr id="90" name="组合 278"/>
            <p:cNvGrpSpPr>
              <a:grpSpLocks/>
            </p:cNvGrpSpPr>
            <p:nvPr/>
          </p:nvGrpSpPr>
          <p:grpSpPr bwMode="auto">
            <a:xfrm>
              <a:off x="1186283" y="2108200"/>
              <a:ext cx="211129" cy="203269"/>
              <a:chOff x="1186283" y="2108200"/>
              <a:chExt cx="211129" cy="203269"/>
            </a:xfrm>
          </p:grpSpPr>
          <p:sp>
            <p:nvSpPr>
              <p:cNvPr id="99" name="Oval 78"/>
              <p:cNvSpPr/>
              <p:nvPr/>
            </p:nvSpPr>
            <p:spPr>
              <a:xfrm>
                <a:off x="1186283" y="2108200"/>
                <a:ext cx="211129" cy="2032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100" name="Isosceles Triangle 79"/>
              <p:cNvSpPr/>
              <p:nvPr/>
            </p:nvSpPr>
            <p:spPr>
              <a:xfrm>
                <a:off x="1221207" y="2108200"/>
                <a:ext cx="141282" cy="169921"/>
              </a:xfrm>
              <a:prstGeom prst="triangle">
                <a:avLst/>
              </a:prstGeom>
              <a:solidFill>
                <a:srgbClr val="FF0000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  <p:grpSp>
          <p:nvGrpSpPr>
            <p:cNvPr id="91" name="组合 279"/>
            <p:cNvGrpSpPr>
              <a:grpSpLocks/>
            </p:cNvGrpSpPr>
            <p:nvPr/>
          </p:nvGrpSpPr>
          <p:grpSpPr bwMode="auto">
            <a:xfrm>
              <a:off x="321126" y="4055140"/>
              <a:ext cx="4873448" cy="360486"/>
              <a:chOff x="321126" y="4055140"/>
              <a:chExt cx="4873448" cy="360486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321126" y="4055140"/>
                <a:ext cx="4573422" cy="3382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charset="-122"/>
                    <a:cs typeface="Calibri" pitchFamily="34" charset="0"/>
                  </a:rPr>
                  <a:t>    </a:t>
                </a:r>
                <a:endParaRPr lang="en-SG" altLang="zh-CN" sz="1600"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96" name="TextBox 226"/>
              <p:cNvSpPr txBox="1">
                <a:spLocks noChangeArrowheads="1"/>
              </p:cNvSpPr>
              <p:nvPr/>
            </p:nvSpPr>
            <p:spPr bwMode="auto">
              <a:xfrm>
                <a:off x="546374" y="4077072"/>
                <a:ext cx="46482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charset="-122"/>
                    <a:cs typeface="Calibri" pitchFamily="34" charset="0"/>
                  </a:rPr>
                  <a:t>denotes  samples associated with both       and </a:t>
                </a:r>
                <a:endParaRPr lang="en-SG" altLang="zh-CN" sz="1600"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97" name="Isosceles Triangle 171"/>
              <p:cNvSpPr/>
              <p:nvPr/>
            </p:nvSpPr>
            <p:spPr>
              <a:xfrm>
                <a:off x="4599284" y="4158363"/>
                <a:ext cx="98421" cy="119103"/>
              </a:xfrm>
              <a:prstGeom prst="triangle">
                <a:avLst/>
              </a:prstGeom>
              <a:solidFill>
                <a:srgbClr val="FF0000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 sz="16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98" name="Oval 172"/>
              <p:cNvSpPr/>
              <p:nvPr/>
            </p:nvSpPr>
            <p:spPr>
              <a:xfrm>
                <a:off x="3975418" y="4148835"/>
                <a:ext cx="147633" cy="14133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 sz="16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  <p:grpSp>
          <p:nvGrpSpPr>
            <p:cNvPr id="92" name="组合 33"/>
            <p:cNvGrpSpPr>
              <a:grpSpLocks/>
            </p:cNvGrpSpPr>
            <p:nvPr/>
          </p:nvGrpSpPr>
          <p:grpSpPr bwMode="auto">
            <a:xfrm>
              <a:off x="371924" y="4137718"/>
              <a:ext cx="168269" cy="163569"/>
              <a:chOff x="371924" y="4137718"/>
              <a:chExt cx="168269" cy="163569"/>
            </a:xfrm>
          </p:grpSpPr>
          <p:sp>
            <p:nvSpPr>
              <p:cNvPr id="93" name="Oval 147"/>
              <p:cNvSpPr/>
              <p:nvPr/>
            </p:nvSpPr>
            <p:spPr>
              <a:xfrm>
                <a:off x="371924" y="4137718"/>
                <a:ext cx="168269" cy="1635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 sz="16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  <p:sp>
            <p:nvSpPr>
              <p:cNvPr id="94" name="Isosceles Triangle 161"/>
              <p:cNvSpPr/>
              <p:nvPr/>
            </p:nvSpPr>
            <p:spPr>
              <a:xfrm>
                <a:off x="400498" y="4137718"/>
                <a:ext cx="111121" cy="136572"/>
              </a:xfrm>
              <a:prstGeom prst="triangle">
                <a:avLst/>
              </a:prstGeom>
              <a:solidFill>
                <a:srgbClr val="FF0000"/>
              </a:solidFill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SG" altLang="zh-CN" sz="1600">
                  <a:solidFill>
                    <a:srgbClr val="FFFFFF"/>
                  </a:solidFill>
                  <a:latin typeface="Calibri" pitchFamily="34" charset="0"/>
                  <a:ea typeface="宋体" charset="-122"/>
                  <a:cs typeface="Calibri" pitchFamily="34" charset="0"/>
                </a:endParaRPr>
              </a:p>
            </p:txBody>
          </p:sp>
        </p:grpSp>
      </p:grpSp>
      <p:grpSp>
        <p:nvGrpSpPr>
          <p:cNvPr id="107" name="组合 283"/>
          <p:cNvGrpSpPr>
            <a:grpSpLocks/>
          </p:cNvGrpSpPr>
          <p:nvPr/>
        </p:nvGrpSpPr>
        <p:grpSpPr bwMode="auto">
          <a:xfrm>
            <a:off x="2792413" y="3749608"/>
            <a:ext cx="1995487" cy="1122472"/>
            <a:chOff x="2791644" y="2377974"/>
            <a:chExt cx="1996380" cy="1123034"/>
          </a:xfrm>
        </p:grpSpPr>
        <p:sp>
          <p:nvSpPr>
            <p:cNvPr id="108" name="矩形 282"/>
            <p:cNvSpPr/>
            <p:nvPr/>
          </p:nvSpPr>
          <p:spPr>
            <a:xfrm>
              <a:off x="2791644" y="2377974"/>
              <a:ext cx="1996380" cy="373250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  <p:sp>
          <p:nvSpPr>
            <p:cNvPr id="109" name="矩形 286"/>
            <p:cNvSpPr/>
            <p:nvPr/>
          </p:nvSpPr>
          <p:spPr>
            <a:xfrm>
              <a:off x="2791644" y="3127758"/>
              <a:ext cx="1996380" cy="373250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  <a:ea typeface="宋体" charset="-122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/>
      <p:bldP spid="43" grpId="0" animBg="1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Solution (2/2)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A8CC16-1B1F-47D2-B120-C59E65FB8A6E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9797" y="1375854"/>
            <a:ext cx="2101814" cy="1135117"/>
            <a:chOff x="583329" y="1608083"/>
            <a:chExt cx="2101814" cy="1135117"/>
          </a:xfrm>
        </p:grpSpPr>
        <p:sp>
          <p:nvSpPr>
            <p:cNvPr id="6" name="Rectangle 5"/>
            <p:cNvSpPr/>
            <p:nvPr/>
          </p:nvSpPr>
          <p:spPr>
            <a:xfrm>
              <a:off x="709448" y="1828802"/>
              <a:ext cx="1975695" cy="9143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   Labels</a:t>
              </a:r>
              <a:endParaRPr lang="en-SG" sz="1400" dirty="0" smtClean="0">
                <a:solidFill>
                  <a:schemeClr val="tx1"/>
                </a:solidFill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   Visual Features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3329" y="1608083"/>
              <a:ext cx="1923393" cy="33107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accent4"/>
                  </a:solidFill>
                  <a:latin typeface="Calibri" pitchFamily="34" charset="0"/>
                  <a:cs typeface="Calibri" pitchFamily="34" charset="0"/>
                </a:rPr>
                <a:t>Training Data</a:t>
              </a:r>
              <a:endParaRPr lang="en-SG" sz="1400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357" y="3898086"/>
            <a:ext cx="2061274" cy="1131114"/>
            <a:chOff x="4629812" y="3731172"/>
            <a:chExt cx="2061274" cy="1131114"/>
          </a:xfrm>
        </p:grpSpPr>
        <p:sp>
          <p:nvSpPr>
            <p:cNvPr id="7" name="Rectangle 6"/>
            <p:cNvSpPr/>
            <p:nvPr/>
          </p:nvSpPr>
          <p:spPr>
            <a:xfrm>
              <a:off x="4724402" y="3904595"/>
              <a:ext cx="1966684" cy="957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000000"/>
                  </a:solidFill>
                </a:rPr>
                <a:t>  </a:t>
              </a:r>
              <a:r>
                <a:rPr lang="en-US" sz="1400" dirty="0" smtClean="0">
                  <a:solidFill>
                    <a:srgbClr val="C00000"/>
                  </a:solidFill>
                </a:rPr>
                <a:t>Labels</a:t>
              </a:r>
              <a:endParaRPr lang="en-SG" sz="1400" dirty="0" smtClean="0">
                <a:solidFill>
                  <a:srgbClr val="C00000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000000"/>
                  </a:solidFill>
                </a:rPr>
                <a:t>  </a:t>
              </a:r>
              <a:r>
                <a:rPr lang="en-US" sz="1400" dirty="0" smtClean="0">
                  <a:solidFill>
                    <a:srgbClr val="FFC000"/>
                  </a:solidFill>
                </a:rPr>
                <a:t>Visual Features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9812" y="3731172"/>
              <a:ext cx="1923393" cy="33107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accent4"/>
                  </a:solidFill>
                  <a:latin typeface="Calibri" pitchFamily="34" charset="0"/>
                  <a:cs typeface="Calibri" pitchFamily="34" charset="0"/>
                </a:rPr>
                <a:t>Query</a:t>
              </a:r>
              <a:endParaRPr lang="en-SG" sz="1400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3265725" y="1451429"/>
            <a:ext cx="2377613" cy="9289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Boosted Shared Hashing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6502404" y="2989943"/>
            <a:ext cx="1553027" cy="14224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Indexed</a:t>
            </a:r>
          </a:p>
          <a:p>
            <a:pPr algn="ctr"/>
            <a:r>
              <a:rPr lang="en-US" sz="2000" dirty="0" smtClean="0"/>
              <a:t>Database</a:t>
            </a:r>
            <a:endParaRPr lang="en-SG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427834" y="1430907"/>
            <a:ext cx="2070283" cy="1029263"/>
            <a:chOff x="1224460" y="4282966"/>
            <a:chExt cx="2070283" cy="1029263"/>
          </a:xfrm>
        </p:grpSpPr>
        <p:sp>
          <p:nvSpPr>
            <p:cNvPr id="18" name="Rectangle 17"/>
            <p:cNvSpPr/>
            <p:nvPr/>
          </p:nvSpPr>
          <p:spPr>
            <a:xfrm>
              <a:off x="1397877" y="4487919"/>
              <a:ext cx="1896866" cy="8243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000000"/>
                  </a:solidFill>
                </a:rPr>
                <a:t> Visual Features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24460" y="4282966"/>
              <a:ext cx="1923393" cy="33107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accent4"/>
                  </a:solidFill>
                  <a:latin typeface="Calibri" pitchFamily="34" charset="0"/>
                  <a:cs typeface="Calibri" pitchFamily="34" charset="0"/>
                </a:rPr>
                <a:t>Database Data</a:t>
              </a:r>
              <a:endParaRPr lang="en-SG" sz="1400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16970" y="3225174"/>
            <a:ext cx="1896867" cy="954939"/>
            <a:chOff x="6956853" y="2296260"/>
            <a:chExt cx="1896867" cy="954939"/>
          </a:xfrm>
        </p:grpSpPr>
        <p:sp>
          <p:nvSpPr>
            <p:cNvPr id="8" name="Rectangle 7"/>
            <p:cNvSpPr/>
            <p:nvPr/>
          </p:nvSpPr>
          <p:spPr>
            <a:xfrm>
              <a:off x="6956853" y="2296260"/>
              <a:ext cx="1896867" cy="9549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12006" y="2351314"/>
              <a:ext cx="156754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Hash Functions</a:t>
              </a:r>
              <a:endParaRPr lang="en-SG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12006" y="2721430"/>
              <a:ext cx="1567543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Bit-Label Association Matrix</a:t>
              </a:r>
              <a:endParaRPr lang="en-SG" dirty="0"/>
            </a:p>
          </p:txBody>
        </p:sp>
      </p:grpSp>
      <p:sp>
        <p:nvSpPr>
          <p:cNvPr id="23" name="Flowchart: Predefined Process 22"/>
          <p:cNvSpPr/>
          <p:nvPr/>
        </p:nvSpPr>
        <p:spPr>
          <a:xfrm>
            <a:off x="3715660" y="4673600"/>
            <a:ext cx="1494971" cy="725714"/>
          </a:xfrm>
          <a:prstGeom prst="flowChartPredefinedProces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Selected Bits</a:t>
            </a:r>
            <a:endParaRPr lang="en-SG" sz="16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1567545" y="3695700"/>
            <a:ext cx="1949425" cy="760187"/>
            <a:chOff x="1567545" y="3695700"/>
            <a:chExt cx="1949425" cy="76018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67545" y="4442460"/>
              <a:ext cx="1349103" cy="1342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2544176" y="4068173"/>
              <a:ext cx="745671" cy="7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8" idx="1"/>
            </p:cNvCxnSpPr>
            <p:nvPr/>
          </p:nvCxnSpPr>
          <p:spPr>
            <a:xfrm flipV="1">
              <a:off x="2900363" y="3702644"/>
              <a:ext cx="616607" cy="1210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/>
          <p:cNvCxnSpPr>
            <a:endCxn id="23" idx="0"/>
          </p:cNvCxnSpPr>
          <p:nvPr/>
        </p:nvCxnSpPr>
        <p:spPr>
          <a:xfrm rot="5400000">
            <a:off x="4217532" y="4425727"/>
            <a:ext cx="493487" cy="225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210631" y="4471194"/>
            <a:ext cx="1712686" cy="580571"/>
            <a:chOff x="5210631" y="4471194"/>
            <a:chExt cx="1712686" cy="580571"/>
          </a:xfrm>
        </p:grpSpPr>
        <p:cxnSp>
          <p:nvCxnSpPr>
            <p:cNvPr id="38" name="Straight Connector 37"/>
            <p:cNvCxnSpPr>
              <a:stCxn id="23" idx="3"/>
            </p:cNvCxnSpPr>
            <p:nvPr/>
          </p:nvCxnSpPr>
          <p:spPr>
            <a:xfrm>
              <a:off x="5210631" y="5036457"/>
              <a:ext cx="1712686" cy="145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6618517" y="4760686"/>
              <a:ext cx="580571" cy="15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320802" y="4499429"/>
            <a:ext cx="5921829" cy="1393371"/>
            <a:chOff x="1320802" y="4499429"/>
            <a:chExt cx="5921829" cy="1393371"/>
          </a:xfrm>
        </p:grpSpPr>
        <p:cxnSp>
          <p:nvCxnSpPr>
            <p:cNvPr id="42" name="Straight Connector 41"/>
            <p:cNvCxnSpPr/>
            <p:nvPr/>
          </p:nvCxnSpPr>
          <p:spPr>
            <a:xfrm rot="5400000">
              <a:off x="776517" y="5319486"/>
              <a:ext cx="1103086" cy="145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320802" y="5849257"/>
              <a:ext cx="5921829" cy="4354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16200000" flipV="1">
              <a:off x="6567717" y="5159829"/>
              <a:ext cx="1335314" cy="1451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 flipV="1">
            <a:off x="2641611" y="2050026"/>
            <a:ext cx="619658" cy="37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4"/>
          </p:cNvCxnSpPr>
          <p:nvPr/>
        </p:nvCxnSpPr>
        <p:spPr>
          <a:xfrm rot="16200000" flipH="1">
            <a:off x="4052301" y="2782574"/>
            <a:ext cx="815334" cy="108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6" idx="2"/>
          </p:cNvCxnSpPr>
          <p:nvPr/>
        </p:nvCxnSpPr>
        <p:spPr>
          <a:xfrm flipV="1">
            <a:off x="5413837" y="3701143"/>
            <a:ext cx="1088567" cy="15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 flipH="1">
            <a:off x="6842259" y="2716570"/>
            <a:ext cx="494071" cy="163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63545" y="5094514"/>
            <a:ext cx="1103086" cy="885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Ranked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Images</a:t>
            </a:r>
            <a:endParaRPr lang="en-SG" sz="1800" dirty="0">
              <a:solidFill>
                <a:schemeClr val="tx1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3559563">
            <a:off x="7721602" y="4499428"/>
            <a:ext cx="624115" cy="464457"/>
          </a:xfrm>
          <a:prstGeom prst="rightArrow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60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My Template">
  <a:themeElements>
    <a:clrScheme name="IBM ER Template 3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000000"/>
      </a:hlink>
      <a:folHlink>
        <a:srgbClr val="D18213"/>
      </a:folHlink>
    </a:clrScheme>
    <a:fontScheme name="2_IBM ER Templa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BM ER Templat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ER Templat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ER Template 3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00000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103737</TotalTime>
  <Words>1072</Words>
  <Application>Microsoft Office PowerPoint</Application>
  <PresentationFormat>全屏显示(4:3)</PresentationFormat>
  <Paragraphs>347</Paragraphs>
  <Slides>24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My Template</vt:lpstr>
      <vt:lpstr>PowerPoint 演示文稿</vt:lpstr>
      <vt:lpstr>Outline</vt:lpstr>
      <vt:lpstr>“Image + Keyword” based Visual Search (1/4)</vt:lpstr>
      <vt:lpstr>“Image + Keyword” based Visual Search (2/4)</vt:lpstr>
      <vt:lpstr>“Image + Keyword” based Visual Search (3/4)</vt:lpstr>
      <vt:lpstr>“Image + Keyword” based Visual Search (4/4)</vt:lpstr>
      <vt:lpstr>Related Works</vt:lpstr>
      <vt:lpstr>Overview of Our Solution (1/2)</vt:lpstr>
      <vt:lpstr>Overview of Our Solution (2/2)</vt:lpstr>
      <vt:lpstr>Data Structure</vt:lpstr>
      <vt:lpstr>Objective Function</vt:lpstr>
      <vt:lpstr>Sequential Learning: Boosting</vt:lpstr>
      <vt:lpstr>PowerPoint 演示文稿</vt:lpstr>
      <vt:lpstr>Optimize: active label set</vt:lpstr>
      <vt:lpstr>Query-Adaptive Search</vt:lpstr>
      <vt:lpstr>Experiments</vt:lpstr>
      <vt:lpstr>CIFAR-10</vt:lpstr>
      <vt:lpstr>Impact of Sharing </vt:lpstr>
      <vt:lpstr>NUS-WIDE</vt:lpstr>
      <vt:lpstr>Examples</vt:lpstr>
      <vt:lpstr>Summary and Conclusion</vt:lpstr>
      <vt:lpstr>PowerPoint 演示文稿</vt:lpstr>
      <vt:lpstr>Convergency</vt:lpstr>
      <vt:lpstr>Sharing Rate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jrsmith</dc:creator>
  <cp:lastModifiedBy>xlliu</cp:lastModifiedBy>
  <cp:revision>1954</cp:revision>
  <dcterms:created xsi:type="dcterms:W3CDTF">2009-12-28T21:06:28Z</dcterms:created>
  <dcterms:modified xsi:type="dcterms:W3CDTF">2012-06-07T02:22:11Z</dcterms:modified>
</cp:coreProperties>
</file>